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0"/>
  </p:notesMasterIdLst>
  <p:sldIdLst>
    <p:sldId id="256" r:id="rId5"/>
    <p:sldId id="258" r:id="rId6"/>
    <p:sldId id="259" r:id="rId7"/>
    <p:sldId id="260" r:id="rId8"/>
    <p:sldId id="261" r:id="rId9"/>
    <p:sldId id="269" r:id="rId10"/>
    <p:sldId id="270" r:id="rId11"/>
    <p:sldId id="271" r:id="rId12"/>
    <p:sldId id="268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0" y="30"/>
      </p:cViewPr>
      <p:guideLst/>
    </p:cSldViewPr>
  </p:slideViewPr>
  <p:notesTextViewPr>
    <p:cViewPr>
      <p:scale>
        <a:sx n="1" d="1"/>
        <a:sy n="1" d="1"/>
      </p:scale>
      <p:origin x="0" y="-66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E50B-D0BA-42C0-9937-87525B97B248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9CAA-2CFC-409E-ACC7-B4550AFB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bg2"/>
                </a:solidFill>
              </a:rPr>
              <a:t>Measuring Efficacy of Periodontal Therapies in reducing Peri-Implantitis Risks: 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A Scientific Approach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Research Protocols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PUBLICATION</a:t>
            </a:r>
          </a:p>
          <a:p>
            <a:r>
              <a:rPr lang="en-US" dirty="0"/>
              <a:t>1. Participants names will be listed on white paper results </a:t>
            </a:r>
          </a:p>
          <a:p>
            <a:r>
              <a:rPr lang="en-US" dirty="0"/>
              <a:t>2. Oral DNA Labs will market research results (and participants) nationally </a:t>
            </a:r>
          </a:p>
          <a:p>
            <a:r>
              <a:rPr lang="en-US" dirty="0"/>
              <a:t>3. Results will be presented at the American Academy of Implant Dentist meeting</a:t>
            </a:r>
          </a:p>
          <a:p>
            <a:r>
              <a:rPr lang="en-US" dirty="0"/>
              <a:t>4. HCP </a:t>
            </a:r>
            <a:r>
              <a:rPr lang="en-US" dirty="0" err="1"/>
              <a:t>Wellnet</a:t>
            </a:r>
            <a:r>
              <a:rPr lang="en-US" dirty="0"/>
              <a:t> will publish results on social media</a:t>
            </a:r>
          </a:p>
          <a:p>
            <a:r>
              <a:rPr lang="en-US" dirty="0"/>
              <a:t>5. Participants will have access to media for their PR and Marketing</a:t>
            </a:r>
          </a:p>
          <a:p>
            <a:r>
              <a:rPr lang="en-US" dirty="0"/>
              <a:t>Questions? Contact Leona Meditz for Participation Products </a:t>
            </a:r>
            <a:r>
              <a:rPr lang="en-US"/>
              <a:t>and Supplies Investment  </a:t>
            </a:r>
            <a:r>
              <a:rPr lang="en-US" dirty="0"/>
              <a:t>480-400-7358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</a:p>
          <a:p>
            <a:r>
              <a:rPr lang="en-US" dirty="0"/>
              <a:t>Peri-implantitis is a top cause of implant failure and is even more complex to treat than periodontitis</a:t>
            </a:r>
          </a:p>
          <a:p>
            <a:r>
              <a:rPr lang="en-US" dirty="0"/>
              <a:t>Incidence of peri-implantitis is 28.6% in patients with periodontal disease history vs 5.8% without history of gum disease.1 500,000 patients could be facing peri-implantitis 10+ years post surgery. </a:t>
            </a:r>
          </a:p>
          <a:p>
            <a:r>
              <a:rPr lang="en-US" dirty="0"/>
              <a:t>70% of Americans have periodontal disease doubling risk for heart disease, diabetes, pre-term birth, cancer even </a:t>
            </a:r>
            <a:r>
              <a:rPr lang="en-US" dirty="0" err="1"/>
              <a:t>Alzeimers</a:t>
            </a:r>
            <a:r>
              <a:rPr lang="en-US" dirty="0"/>
              <a:t>’.</a:t>
            </a:r>
          </a:p>
          <a:p>
            <a:r>
              <a:rPr lang="en-US" dirty="0"/>
              <a:t>Periodontal disease is the primary cause of tooth loss in patients over 40 years old.</a:t>
            </a:r>
          </a:p>
          <a:p>
            <a:r>
              <a:rPr lang="en-US" dirty="0"/>
              <a:t>Chlorhexidine increases heart disease risks within 1 day of using twice.2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  <a:p>
            <a:r>
              <a:rPr lang="en-US" dirty="0"/>
              <a:t>Many studies show the efficacy of one therapy or homecare product but periodontitis and peri-implantitis are multi-causal.</a:t>
            </a:r>
          </a:p>
          <a:p>
            <a:r>
              <a:rPr lang="en-US" dirty="0"/>
              <a:t>This study measures efficacy of a combination of </a:t>
            </a:r>
            <a:r>
              <a:rPr lang="en-US" dirty="0" err="1"/>
              <a:t>perio</a:t>
            </a:r>
            <a:r>
              <a:rPr lang="en-US" dirty="0"/>
              <a:t> therapies used in a defined protocol and includes:</a:t>
            </a:r>
          </a:p>
          <a:p>
            <a:r>
              <a:rPr lang="en-US" dirty="0"/>
              <a:t>Demographics, Health history, Family Health History, Bacteria  Diagnosis</a:t>
            </a:r>
          </a:p>
          <a:p>
            <a:r>
              <a:rPr lang="en-US" dirty="0"/>
              <a:t>Scaling and Root </a:t>
            </a:r>
            <a:r>
              <a:rPr lang="en-US" dirty="0" err="1"/>
              <a:t>Planing</a:t>
            </a:r>
            <a:endParaRPr lang="en-US" dirty="0"/>
          </a:p>
          <a:p>
            <a:r>
              <a:rPr lang="en-US" dirty="0"/>
              <a:t>Clean Kiss Organic Swish Mouthwash, Scrub toothpaste, Spray breath refresher, Support Anti-Inflammatory and Bone Nutraceuticals.</a:t>
            </a:r>
          </a:p>
          <a:p>
            <a:r>
              <a:rPr lang="en-US" dirty="0"/>
              <a:t>Laser Assisted Periodontal Therapy</a:t>
            </a:r>
          </a:p>
          <a:p>
            <a:r>
              <a:rPr lang="en-US" dirty="0"/>
              <a:t>30 Second Smile Scrub Brush</a:t>
            </a:r>
          </a:p>
          <a:p>
            <a:r>
              <a:rPr lang="en-US" dirty="0" err="1"/>
              <a:t>Hydrofloss</a:t>
            </a:r>
            <a:r>
              <a:rPr lang="en-US" dirty="0"/>
              <a:t> water flosser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PROTOCOL Appointment 1</a:t>
            </a:r>
          </a:p>
          <a:p>
            <a:r>
              <a:rPr lang="en-US" b="1" dirty="0"/>
              <a:t>Document Health History, Family Health History. </a:t>
            </a:r>
          </a:p>
          <a:p>
            <a:r>
              <a:rPr lang="en-US" b="1" dirty="0"/>
              <a:t>Diagnostics include:</a:t>
            </a:r>
          </a:p>
          <a:p>
            <a:r>
              <a:rPr lang="en-US" b="1" dirty="0"/>
              <a:t>Blood Pressure</a:t>
            </a:r>
          </a:p>
          <a:p>
            <a:r>
              <a:rPr lang="en-US" b="1" dirty="0"/>
              <a:t>Document Full Mouth Probe Scores</a:t>
            </a:r>
          </a:p>
          <a:p>
            <a:r>
              <a:rPr lang="en-US" b="1" dirty="0"/>
              <a:t>If 6 or more probe scores measure &gt;3mm, is 40+ years old offer research enrollment whether or not seeking implants or on medication</a:t>
            </a:r>
          </a:p>
          <a:p>
            <a:r>
              <a:rPr lang="en-US" b="1" dirty="0"/>
              <a:t>Patient signs compliance and genetic consent agreement</a:t>
            </a:r>
          </a:p>
          <a:p>
            <a:r>
              <a:rPr lang="en-US" b="1" dirty="0"/>
              <a:t>Complete finger stick for  A1c/</a:t>
            </a:r>
            <a:r>
              <a:rPr lang="en-US" b="1" dirty="0" err="1"/>
              <a:t>Crp</a:t>
            </a:r>
            <a:r>
              <a:rPr lang="en-US" b="1" dirty="0"/>
              <a:t> and Salivary Oral DNA Alert 2 Gene and My Perio Path tests</a:t>
            </a:r>
          </a:p>
          <a:p>
            <a:r>
              <a:rPr lang="en-US" b="1" dirty="0"/>
              <a:t>Start Patient on Clean Kiss 3 month Complete Kit. 3</a:t>
            </a:r>
          </a:p>
          <a:p>
            <a:r>
              <a:rPr lang="en-US" b="1" dirty="0"/>
              <a:t>Show patient Clean Kiss Use video 4</a:t>
            </a:r>
          </a:p>
          <a:p>
            <a:r>
              <a:rPr lang="en-US" b="1" dirty="0"/>
              <a:t>Appoint Laser/SRP ASAP</a:t>
            </a:r>
          </a:p>
          <a:p>
            <a:r>
              <a:rPr lang="en-US" b="1" dirty="0"/>
              <a:t>Place Oral DNA order and place sample in oral DNA mailer.  Schedule weekly pickup. </a:t>
            </a:r>
          </a:p>
          <a:p>
            <a:r>
              <a:rPr lang="en-US" b="1" dirty="0"/>
              <a:t>Document Chairside notes in Oral DNA Portal. Schedule one hour appt in ASAP.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Appointment 2</a:t>
            </a:r>
          </a:p>
          <a:p>
            <a:r>
              <a:rPr lang="en-US" dirty="0"/>
              <a:t>Use Laser to decontaminate entire mouth</a:t>
            </a:r>
          </a:p>
          <a:p>
            <a:r>
              <a:rPr lang="en-US" dirty="0"/>
              <a:t>Complete 2 quadrants SRP</a:t>
            </a:r>
          </a:p>
          <a:p>
            <a:r>
              <a:rPr lang="en-US" dirty="0"/>
              <a:t>Calculate 1 laser </a:t>
            </a:r>
            <a:r>
              <a:rPr lang="en-US" dirty="0" err="1"/>
              <a:t>tx</a:t>
            </a:r>
            <a:r>
              <a:rPr lang="en-US" dirty="0"/>
              <a:t> per mm pocket depth reduction desired</a:t>
            </a:r>
          </a:p>
          <a:p>
            <a:r>
              <a:rPr lang="en-US" dirty="0"/>
              <a:t>Complete full mouth LAPT as first laser </a:t>
            </a:r>
            <a:r>
              <a:rPr lang="en-US" dirty="0" err="1"/>
              <a:t>tx</a:t>
            </a:r>
            <a:r>
              <a:rPr lang="en-US" dirty="0"/>
              <a:t>.</a:t>
            </a:r>
          </a:p>
          <a:p>
            <a:r>
              <a:rPr lang="en-US" dirty="0"/>
              <a:t>Re-enforce complete homecare instructions</a:t>
            </a:r>
          </a:p>
          <a:p>
            <a:r>
              <a:rPr lang="en-US" dirty="0"/>
              <a:t>Appoint 1 hour in 2 weeks</a:t>
            </a:r>
          </a:p>
          <a:p>
            <a:r>
              <a:rPr lang="en-US" dirty="0"/>
              <a:t>Document in Oral DNA Clinical Notes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PROTOCAL</a:t>
            </a:r>
          </a:p>
          <a:p>
            <a:r>
              <a:rPr lang="en-US" dirty="0"/>
              <a:t>Appointment 3</a:t>
            </a:r>
          </a:p>
          <a:p>
            <a:r>
              <a:rPr lang="en-US" dirty="0"/>
              <a:t>Use Laser to decontaminate entire mouth</a:t>
            </a:r>
          </a:p>
          <a:p>
            <a:r>
              <a:rPr lang="en-US" dirty="0"/>
              <a:t>If needed complete remaining 2 quadrants SRP</a:t>
            </a:r>
          </a:p>
          <a:p>
            <a:r>
              <a:rPr lang="en-US" dirty="0"/>
              <a:t>Complete second LAPT TX</a:t>
            </a:r>
          </a:p>
          <a:p>
            <a:r>
              <a:rPr lang="en-US" dirty="0"/>
              <a:t>Re-enforce complete homecare instructions</a:t>
            </a:r>
          </a:p>
          <a:p>
            <a:r>
              <a:rPr lang="en-US" dirty="0"/>
              <a:t>Appoint Implant placement surgery in 2 weeks</a:t>
            </a:r>
          </a:p>
          <a:p>
            <a:r>
              <a:rPr lang="en-US" dirty="0"/>
              <a:t>Document in Oral DNA Clinical Notes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PROTOCAL</a:t>
            </a:r>
          </a:p>
          <a:p>
            <a:r>
              <a:rPr lang="en-US" dirty="0"/>
              <a:t>Appointment 4</a:t>
            </a:r>
          </a:p>
          <a:p>
            <a:r>
              <a:rPr lang="en-US" dirty="0"/>
              <a:t>Use Laser to decontaminate entire mouth</a:t>
            </a:r>
          </a:p>
          <a:p>
            <a:r>
              <a:rPr lang="en-US" dirty="0"/>
              <a:t>Place implant fixture</a:t>
            </a:r>
          </a:p>
          <a:p>
            <a:r>
              <a:rPr lang="en-US" dirty="0"/>
              <a:t>Re-enforce homecare use to promote healing</a:t>
            </a:r>
          </a:p>
          <a:p>
            <a:r>
              <a:rPr lang="en-US" dirty="0"/>
              <a:t>Appoint Surgical follow up in 2 weeks</a:t>
            </a:r>
          </a:p>
          <a:p>
            <a:r>
              <a:rPr lang="en-US" dirty="0"/>
              <a:t>Document Patient Notes in Oral DNA Clinical Notes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PROTOCAL</a:t>
            </a:r>
          </a:p>
          <a:p>
            <a:r>
              <a:rPr lang="en-US" dirty="0"/>
              <a:t>Appointment 5</a:t>
            </a:r>
          </a:p>
          <a:p>
            <a:r>
              <a:rPr lang="en-US" dirty="0"/>
              <a:t>Complete Post Op healing check</a:t>
            </a:r>
          </a:p>
          <a:p>
            <a:r>
              <a:rPr lang="en-US" dirty="0"/>
              <a:t>3rd Laser Round, if needed*</a:t>
            </a:r>
          </a:p>
          <a:p>
            <a:r>
              <a:rPr lang="en-US" dirty="0"/>
              <a:t>Otherwise, complete and document Full Mouth Probe</a:t>
            </a:r>
          </a:p>
          <a:p>
            <a:r>
              <a:rPr lang="en-US" dirty="0"/>
              <a:t>Complete second A1c/</a:t>
            </a:r>
            <a:r>
              <a:rPr lang="en-US" dirty="0" err="1"/>
              <a:t>Crp</a:t>
            </a:r>
            <a:r>
              <a:rPr lang="en-US" dirty="0"/>
              <a:t> test</a:t>
            </a:r>
          </a:p>
          <a:p>
            <a:r>
              <a:rPr lang="en-US" dirty="0"/>
              <a:t>Complete second My Perio Path Oral DNA test</a:t>
            </a:r>
          </a:p>
          <a:p>
            <a:r>
              <a:rPr lang="en-US" dirty="0"/>
              <a:t>To complete healing regimen set up  homecare autoship to patient or supply 3 month complete kit</a:t>
            </a:r>
          </a:p>
          <a:p>
            <a:r>
              <a:rPr lang="en-US" dirty="0"/>
              <a:t>Appoint Implant tooth restoration  in 3-6 months</a:t>
            </a:r>
          </a:p>
          <a:p>
            <a:r>
              <a:rPr lang="en-US" dirty="0"/>
              <a:t>Document Patient Notes</a:t>
            </a:r>
          </a:p>
          <a:p>
            <a:r>
              <a:rPr lang="en-US" dirty="0"/>
              <a:t>* If 3rd laser round is needed, call back in 2 weeks to complete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PHASE 1 RESEARCH</a:t>
            </a:r>
          </a:p>
          <a:p>
            <a:r>
              <a:rPr lang="en-US" dirty="0"/>
              <a:t>For patient to be included in research results oral DNA forms must be completed:</a:t>
            </a:r>
          </a:p>
          <a:p>
            <a:r>
              <a:rPr lang="en-US" dirty="0"/>
              <a:t>1. % of Bleeding on Probing is calculated by #bleeding sites/#teethx6. </a:t>
            </a:r>
          </a:p>
          <a:p>
            <a:r>
              <a:rPr lang="en-US" dirty="0"/>
              <a:t>2. Bone loss--Mild, Medium, Severe</a:t>
            </a:r>
          </a:p>
          <a:p>
            <a:r>
              <a:rPr lang="en-US" dirty="0"/>
              <a:t>3. % of Probing scores &gt;3 is calculated by #probe scores &gt;3mm/#teethX6.</a:t>
            </a:r>
          </a:p>
          <a:p>
            <a:r>
              <a:rPr lang="en-US" dirty="0"/>
              <a:t>4. Before and after A1c and </a:t>
            </a:r>
            <a:r>
              <a:rPr lang="en-US" dirty="0" err="1"/>
              <a:t>Crp</a:t>
            </a:r>
            <a:r>
              <a:rPr lang="en-US" dirty="0"/>
              <a:t> Scores</a:t>
            </a:r>
          </a:p>
          <a:p>
            <a:r>
              <a:rPr lang="en-US" dirty="0"/>
              <a:t>6, Document if High Blood Pressure. </a:t>
            </a:r>
          </a:p>
          <a:p>
            <a:r>
              <a:rPr lang="en-US" dirty="0"/>
              <a:t>7. Medications= Yes or No. </a:t>
            </a:r>
          </a:p>
          <a:p>
            <a:r>
              <a:rPr lang="en-US" dirty="0"/>
              <a:t>8. Tooth Loss= Yes or No. </a:t>
            </a:r>
          </a:p>
          <a:p>
            <a:r>
              <a:rPr lang="en-US" dirty="0"/>
              <a:t>9. Oral DNA Genetic Susceptibility test</a:t>
            </a:r>
          </a:p>
          <a:p>
            <a:r>
              <a:rPr lang="en-US" dirty="0"/>
              <a:t>10. Before and After My Perio Path Tests</a:t>
            </a:r>
          </a:p>
          <a:p>
            <a:r>
              <a:rPr lang="en-US" dirty="0"/>
              <a:t>11. Document # of ounces CK Swish used</a:t>
            </a:r>
          </a:p>
          <a:p>
            <a:r>
              <a:rPr lang="en-US" dirty="0"/>
              <a:t>12. Document # of both supplements taken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9CAA-2CFC-409E-ACC7-B4550AFBA2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5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202D-6316-42CC-80D4-E7BC9803885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CE6A-9D87-44DC-92E8-C6BC6F57130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59F-E20A-403C-837F-53F8BF514C6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65905" y="3422640"/>
            <a:ext cx="5885352" cy="63672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</a:t>
            </a:r>
            <a:r>
              <a:rPr lang="en-US" dirty="0"/>
              <a:t>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8460-01D3-4EAD-BC61-78E6F09D7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CCA06-75C9-4140-8E6D-19FC0E2F9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87CB-CBE2-4EF7-8FA3-7A48B34B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1E7AB-2622-4723-8C2D-8CC06100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C233D-B104-4FF7-8DA1-CB0AE1A4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6767-52E9-4A3C-A080-B7C07099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5788-C422-4479-A7A6-65F3D010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400A-7369-436A-9962-9DE00092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427E-B48B-44CF-A5E2-B12F2680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16-5FDC-4056-8BFF-2BB5C8EA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0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E30D-FFE2-41FC-B277-A954743F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2E1-0EEA-4447-B68E-6C9A0FF6E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795C0-E8F1-41BA-8812-70B4669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02E3-B80C-4DB4-BAFF-E8DB0449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9F3C-2AF4-4956-B299-A4CCE508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6070-D2B2-4C95-B67B-7E79E2D2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390-32B1-4480-A8BD-7A5BF74A5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FD011-0758-4A83-BDC7-ACD82EE7F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E6993-DD97-4163-ACC8-9BA1AD95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A7A1-FE30-4A6E-8F6D-9CC06197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33CE-E796-4002-B2C7-1770F232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3754-2601-4536-842B-17BB5796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7A550-B4CA-4A97-94E6-2CE398AB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EFE89-E1C9-4A88-9C1F-D5583C17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6EACD-6443-44E6-AB80-CCEFCB227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10E96-017B-4E1D-BC6F-CB4B9E20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1170A8-0F10-4624-BF1E-532DBAF7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94E9A-56FD-45F5-9C13-6A972296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E7F60-7A34-43B3-AECF-5B9321F3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1898-19FE-4F0B-8474-84611C60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2B396-60CF-4DC4-B3D4-61C7C979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53808-B5F3-49D3-BCD4-1DDE13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47F5B-680F-4AB3-A911-7F574D6B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B8BA9-4E0A-4657-98BE-5BBAD27C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85DBD-3009-4529-B607-34586B20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86B36-77D5-4286-A070-FC936C4E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44A3-6EB4-44D5-865B-9F872C28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7E4F-9470-455A-B60C-7B812AEB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F38AD-3D8B-49D1-8E93-69C64768A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AAC5A-2D0E-4F66-AC2D-401D6E9E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3FF56-F8FC-4D6B-9861-71639C38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56503-7887-49EB-804C-A85439F6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rgbClr val="0070C0"/>
                </a:solidFill>
                <a:latin typeface="Script MT Bold" panose="030406020406070809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7C7012E-EEA4-40EA-808A-B36B76D8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7" y="5270604"/>
            <a:ext cx="2662729" cy="182880"/>
          </a:xfrm>
        </p:spPr>
        <p:txBody>
          <a:bodyPr/>
          <a:lstStyle/>
          <a:p>
            <a:fld id="{A248C726-5FD4-4A72-B212-DBA38BA3796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F5FFE2-A92D-47D1-B9D7-418228923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440438" y="3248492"/>
            <a:ext cx="5885352" cy="1004479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1. https://www.ncbi.nlm.nih.gov/pmc/articles/PMC4928203/  2. http://cleankiss.com/mouthwashes-containing-chlorhexidine-raises-heart-attack-risk-blood-pressure/  3. https://3-month-complete-kit-money-back-guarantee    4.   </a:t>
            </a:r>
            <a:r>
              <a:rPr lang="en-US" b="1" dirty="0">
                <a:solidFill>
                  <a:schemeClr val="bg2"/>
                </a:solidFill>
              </a:rPr>
              <a:t>https://cleankiss.com/how-to-use-clean…oral-care-system</a:t>
            </a:r>
            <a:r>
              <a:rPr lang="en-US" dirty="0"/>
              <a:t>/                                           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B893FD-0B86-485F-BA3C-22865856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B818-DF8E-4542-9E24-7E3092A6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BB0B7-A362-45E8-A6F1-08C1BC1DB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27EA7-7C87-47C5-A790-850A5035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B3DC4-A4A0-4D19-B65C-D5627F51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F3882-1B47-41A9-847C-6B46DF4E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4AEBD-29E8-4D72-A360-2ABBC486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E629-B146-4B28-A1D0-2CB04F6F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5ABEE-22E2-42A8-8C16-9D0EF6839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88B8-CF93-47AE-8112-2B6EFC7E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89D68-9B10-46F8-ADC9-34575441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CB873-DE82-4848-ADD0-ECD7E9A9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0CCBF-F9F1-46E5-B194-5418A3D4E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669CA-6E49-4D34-99BA-883C64F03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898F-BA00-4F69-89E1-C53F280A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9E1B-ECE9-49EF-B3AB-E9A0A837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97153-54DF-4651-B472-ED780F8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0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BBE3-FDC5-4972-8391-0FFF2C7B0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133E3-E481-4A31-BA6B-C37BAE73B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D53C-7FBD-427F-9A04-7C44E13F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E39FA-4994-495C-8580-3F9873DA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7547-06C4-4D1A-8EE0-9443C66B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0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57F8-6799-4827-85D8-E1E51457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F10F-6CA8-4A17-B8AC-AAE11B42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EF6CB-5430-4196-8919-DF3C4A1F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CEB8-804C-4DAC-8E16-C75B5CE6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62ABD-C83E-4586-B43D-FD992797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5A11-79D1-44AC-BED9-1622B3E1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49D9B-877F-43D0-99B4-BA1AD6E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31825-911D-49E7-A591-C33F4467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9B81-2E31-4EF1-84EF-2927A86F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C417-3D53-4664-8089-47104798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BBE5-C21D-4B01-8C27-BE08FFE8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F47F-B6A1-4CC3-A2CB-04A1443D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AEEDC-4555-413A-AC52-62F7E7E4B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833D9-1944-4D6F-977A-AE855EEA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C88C-0958-4DBC-849C-72A23722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9B032-FF5E-4C60-8555-3CD71716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6195-41AE-43EE-B00C-B86E57EB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7B223-FD13-496E-8B37-C594658E3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B176E-11C8-4B3F-A936-C52AC51B9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16B3-3432-4D47-81D3-7D9A65B47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BAF70-AC90-4EA1-BAEF-B31EA7E96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ED63C-B32B-4134-9838-E9E0E7E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06D19-F004-4866-87BE-514C979E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88E9A-2AA6-4782-BA08-C564026D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1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3819-6BE8-413D-BEB5-96CA91BB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F1748-00F4-4ABE-81A2-CD5FA361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C938-C47F-4ABC-98EE-58C05D87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5E494-07A4-4E0B-A876-179BC13E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67874-1BEB-4EBC-B044-8BC0661D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D227A-4503-495A-B259-4353D044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B39CF-CA91-4FCC-A791-FF1B01A2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0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2074-4D31-4D49-8E74-3EB2E28059A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2124-D050-4EAD-9887-EA730BC7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CFB7-AC42-44C8-9C16-DA6EACFC2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24A2A-8FF7-42AE-B960-38D16C24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0549-FA0F-4A78-88A1-4DCA2D66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AD6E-55A3-4945-AE2A-EC768742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FDE4A-2448-4E36-8C31-CD87E681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7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6F1E-86FD-4804-AD25-AE868D20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EE999-1A5F-44A8-8A7C-BB8129D5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C187-2729-423F-83E6-FEC306451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4C9E-E517-48DE-A218-6EF64605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B726F-CEBC-4345-B97E-40127E3F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A5E8B-CB73-41F1-86D0-3BE05421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2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172E-1AB6-42DC-80C3-0D3B8F43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6DB28-FB94-445A-8BFE-81DAE4CC0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F9B9-AE3F-47E6-8995-F55A933C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D3CFF-4D03-4816-B899-1D70010E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BAE3-736A-4C46-8582-58A382E0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5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99765-6ACF-48FD-9D31-1EBD9FB08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4839-B93F-4916-9696-ADA90BC72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7E38-14A3-4DCD-B9C1-BD1A9D7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98B0-0276-4648-95DD-784DD6F0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E847-C273-4FC0-AC60-C80BE9EF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6664-D1FC-4DD7-B7A5-8791BACCA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46059-8D0F-4ECF-BF43-A2A27227A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1BFCD-EC50-4D74-98A8-02CC004F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2628-E76D-450E-9431-B30F2C38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B9A4-9D4A-441C-874B-A024898C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7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0272-C897-48F9-84EA-A7A76D96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1DB5F-B9F5-4140-81F6-6920FEC1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0F1E-529D-4D6F-8B17-94B4C607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61D3-03FE-4E20-93F1-FCF45F05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6ABDB-FB7A-4E09-B2E6-7CB376EC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9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1E84-090C-465C-BD52-0724AAE1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037F4-2574-491C-9FA4-70B2E5AD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2A6DF-5D8E-4666-A908-6D03A5ED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025C-2A94-4393-ACC3-E91CE45C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B7B1-B6D3-4AC6-94B6-B001CCD6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3026-2AF9-4ADA-854B-9B9FC609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CED0-017F-493D-8501-5C35CEC61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D17EE-853F-4C69-9468-4CA557744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4EEDA-338C-4FC7-A8BF-2A7B107F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FEC88-0BBD-4B58-885E-191786D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51897-F1E0-4427-9E9D-0F51B6F0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7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289F-DC6F-4F17-B258-C93B153B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978C6-5C05-41FE-BA75-8DAF7FD17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16786-F761-4E6D-86D7-CE26C470A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5E82B-B2B1-4B4F-8FCA-590F0FF24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728C9-D72F-4A89-AE55-1AC55F11C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C63AA-2FCE-44BB-8732-7ACAF042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27A9B-5C26-42AE-B4A8-81A20D3C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550A1-BC70-41A5-8B51-5B38A26E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3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90BD-B630-4D37-9547-12EC0497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DA7B5-DDC4-4EB2-9762-ADCA62F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58AC3-2889-4BAA-85FA-DA81D56B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F43D2-23EA-452D-856F-9BD79BAA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DF84-65A9-4CFC-BADB-DE63F22E3E73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58D8D-D3D4-4E85-975B-7BFF54D3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3D350-9917-40DD-B909-3C8B73C5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A9C83-6123-49B8-935E-117AC0C4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9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1F5A-7C2F-49F4-B047-22A672B9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51D4-62AA-489B-8A87-75D07408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2554C-4F8F-4E6C-84E6-7548E24E6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D6C2E-4D0D-482A-8E0C-7BC90DA7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DD731-76D8-46DD-A083-9CF2A5E9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09400-4BEC-4A2E-8F63-563986F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6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2BDB-2965-4B89-A04F-C81BAC40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699C0-0ADF-47C6-8977-465815D94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62109-DE58-43B8-80EC-A7126FDF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81F13-09B3-46D1-BC41-84DC60D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DEFF0-3398-40B8-B8F2-14E0F21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7E42-6FE1-4607-BBB7-6116211E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9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101-8841-4310-808A-23354CC8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9A79A-E2CB-4FCE-87E7-5EDB7A3B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6B23-EEA3-422A-A4A6-25050DA0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AEC3E-6E20-492E-A8C0-3BD77BC6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C328-EB87-4A06-9BB6-85309CC7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1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EA66-D6AE-43CD-90DA-A06D2ED75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F6F6C-C6CB-4DBF-8E98-815598E5C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B0D6D-FE72-49B0-BA31-FFDE7474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F427-2DF9-43BD-8FEA-00C0FA7B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3680-A34A-41A7-A463-7DA6EBE7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DBB5-2899-4B4E-B185-2C7EC00503F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B81D-4BF2-4E69-AF9D-3AB9ECADAF7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639-A393-4708-99FB-0AE76E847C7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709F-16FA-409C-9CC3-FED1A27EB86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57AF-A320-458F-9B2A-E1914A3875DE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1FE1D0-7782-4A24-8394-FB795921D02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none">
          <a:solidFill>
            <a:schemeClr val="tx1"/>
          </a:solidFill>
          <a:effectLst/>
          <a:latin typeface="Script MT Bold" panose="03040602040607080904" pitchFamily="66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1E75B-3459-4EA8-AC11-6428630E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B6E03-1DAD-45A5-B3F2-5B0343F8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C364-F3C6-454A-803A-935F0B9D3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FF5F-DD2C-4E19-AA62-AFA7E4F952D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68BD8-38F4-4946-A9A5-2EF8C802C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7745-CBDF-4DB6-91BF-4F2C1DA33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5B2D-7472-4806-B00E-5150B6F06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01107-9B8F-4E23-BF3C-02D35631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02E3F-5D21-4666-B2F3-CCCBACBA5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6524-8A8B-4364-8666-46EF617CF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BC44-C70A-4494-9DA8-D0B07B9E1EE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32782-A473-40AB-A5E8-1890C509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6B141-48E3-410F-A5A6-FA630CCCB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86463-AACB-464D-B790-3C595F42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F512D-EDC5-4E53-AB0C-422BD517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B4CA1-720D-41AC-9BBB-134A2521F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3DA9-A1E1-4603-9B4E-71A019DD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A6C6-6FF2-487B-8CB7-C379E6F5A26E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6498B-B742-4BBA-956E-18CE5A86A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15BA-579D-40A2-A5C2-54380C55E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7E38-1A26-4B7E-B661-D5530505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18229-C5CF-4E1A-9F13-F858CC02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40" y="353137"/>
            <a:ext cx="8602275" cy="2381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D21CA-860B-4087-9D85-96348DE17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025" y="3429000"/>
            <a:ext cx="6639950" cy="24935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Measuring Efficacy of Periodontal Therapies           in reducing Peri-Implantitis Risks: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 Scientific Approach</a:t>
            </a:r>
            <a:br>
              <a:rPr lang="en-US" sz="2400" dirty="0">
                <a:solidFill>
                  <a:schemeClr val="bg2"/>
                </a:solidFill>
              </a:rPr>
            </a:b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Research Protocols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FBC7A-3926-4B46-95BF-8C5B7D673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582" y="1593376"/>
            <a:ext cx="6639950" cy="1160213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Physicians join Dentists to Make Oral HEALTH Contagious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C9CE0-3E83-49CB-8A36-111AC11E2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96" y="5176629"/>
            <a:ext cx="1824432" cy="1491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27BE7-36E4-4A2B-A1B5-83C1E0853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73" y="5353981"/>
            <a:ext cx="1824431" cy="1243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A5A48-95B3-41FB-845C-204E7830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630" y="5341421"/>
            <a:ext cx="1331605" cy="1326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7C05B-54F6-4545-8EC1-76CBE9FBF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602" y="5440446"/>
            <a:ext cx="1548727" cy="964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586F0-9108-4E16-BE80-11CFC327F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596" y="5427949"/>
            <a:ext cx="1529934" cy="10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808056"/>
            <a:ext cx="7958331" cy="1077229"/>
          </a:xfrm>
        </p:spPr>
        <p:txBody>
          <a:bodyPr>
            <a:normAutofit fontScale="90000"/>
          </a:bodyPr>
          <a:lstStyle/>
          <a:p>
            <a:pPr marL="344488" lvl="0" indent="-344488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Protocol  </a:t>
            </a:r>
            <a: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  <a:t>Appointment 3 </a:t>
            </a:r>
            <a:b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</a:br>
            <a:endParaRPr lang="en-US" sz="4400" i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110" y="1430086"/>
            <a:ext cx="7796540" cy="39978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 Laser to decontaminate entire mouth</a:t>
            </a:r>
          </a:p>
          <a:p>
            <a:r>
              <a:rPr lang="en-US" dirty="0">
                <a:solidFill>
                  <a:schemeClr val="bg1"/>
                </a:solidFill>
              </a:rPr>
              <a:t>If needed complete remaining 2 quadrants SRP</a:t>
            </a:r>
          </a:p>
          <a:p>
            <a:r>
              <a:rPr lang="en-US" dirty="0">
                <a:solidFill>
                  <a:schemeClr val="bg1"/>
                </a:solidFill>
              </a:rPr>
              <a:t>Complete second LAPT TX</a:t>
            </a:r>
          </a:p>
          <a:p>
            <a:r>
              <a:rPr lang="en-US" dirty="0">
                <a:solidFill>
                  <a:schemeClr val="bg1"/>
                </a:solidFill>
              </a:rPr>
              <a:t>Re-enforce complete homecare instructions</a:t>
            </a:r>
          </a:p>
          <a:p>
            <a:r>
              <a:rPr lang="en-US" dirty="0">
                <a:solidFill>
                  <a:schemeClr val="bg1"/>
                </a:solidFill>
              </a:rPr>
              <a:t>Appoint Implant placement surgery in </a:t>
            </a:r>
            <a:r>
              <a:rPr lang="en-US" dirty="0">
                <a:solidFill>
                  <a:srgbClr val="0070C0"/>
                </a:solidFill>
              </a:rPr>
              <a:t>2 weeks</a:t>
            </a:r>
          </a:p>
          <a:p>
            <a:r>
              <a:rPr lang="en-US" dirty="0">
                <a:solidFill>
                  <a:schemeClr val="bg1"/>
                </a:solidFill>
              </a:rPr>
              <a:t>Document in Oral DNA  Clinical Notes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49637" y="3229143"/>
            <a:ext cx="5832774" cy="99060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>
                <a:solidFill>
                  <a:schemeClr val="bg2"/>
                </a:solidFill>
              </a:rPr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7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808056"/>
            <a:ext cx="7958331" cy="1077229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Protocol    </a:t>
            </a:r>
            <a: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  <a:t>Appointment 4</a:t>
            </a:r>
            <a:b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837" y="1222267"/>
            <a:ext cx="7796540" cy="39978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 Laser to decontaminate entire mouth</a:t>
            </a:r>
          </a:p>
          <a:p>
            <a:r>
              <a:rPr lang="en-US" dirty="0">
                <a:solidFill>
                  <a:schemeClr val="bg1"/>
                </a:solidFill>
              </a:rPr>
              <a:t>Place implant fixture</a:t>
            </a:r>
          </a:p>
          <a:p>
            <a:r>
              <a:rPr lang="en-US" dirty="0">
                <a:solidFill>
                  <a:schemeClr val="bg1"/>
                </a:solidFill>
              </a:rPr>
              <a:t>Re-enforce homecare use to promote healing</a:t>
            </a:r>
          </a:p>
          <a:p>
            <a:r>
              <a:rPr lang="en-US" dirty="0">
                <a:solidFill>
                  <a:schemeClr val="bg1"/>
                </a:solidFill>
              </a:rPr>
              <a:t>Appoint Surgical follow up </a:t>
            </a:r>
            <a:r>
              <a:rPr lang="en-US" dirty="0">
                <a:solidFill>
                  <a:srgbClr val="0070C0"/>
                </a:solidFill>
              </a:rPr>
              <a:t>in 2 weeks</a:t>
            </a:r>
          </a:p>
          <a:p>
            <a:r>
              <a:rPr lang="en-US" dirty="0">
                <a:solidFill>
                  <a:schemeClr val="bg1"/>
                </a:solidFill>
              </a:rPr>
              <a:t>Document Patient Notes in Oral DNA Clinical Notes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808056"/>
            <a:ext cx="7958331" cy="1077229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Protocol  </a:t>
            </a:r>
            <a: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  <a:t>Appointment 5</a:t>
            </a:r>
            <a:b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</a:br>
            <a:endParaRPr lang="en-US" sz="4400" i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0" y="1751818"/>
            <a:ext cx="7867444" cy="4830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Complete Post Op healing check</a:t>
            </a:r>
          </a:p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Laser Round, if needed*</a:t>
            </a:r>
          </a:p>
          <a:p>
            <a:r>
              <a:rPr lang="en-US" dirty="0">
                <a:solidFill>
                  <a:schemeClr val="bg1"/>
                </a:solidFill>
              </a:rPr>
              <a:t>Otherwise, complete and document Full Mouth Probe</a:t>
            </a:r>
          </a:p>
          <a:p>
            <a:r>
              <a:rPr lang="en-US" dirty="0">
                <a:solidFill>
                  <a:schemeClr val="bg1"/>
                </a:solidFill>
              </a:rPr>
              <a:t>Complete second A1c/</a:t>
            </a:r>
            <a:r>
              <a:rPr lang="en-US" dirty="0" err="1">
                <a:solidFill>
                  <a:schemeClr val="bg1"/>
                </a:solidFill>
              </a:rPr>
              <a:t>Crp</a:t>
            </a:r>
            <a:r>
              <a:rPr lang="en-US" dirty="0">
                <a:solidFill>
                  <a:schemeClr val="bg1"/>
                </a:solidFill>
              </a:rPr>
              <a:t> test</a:t>
            </a:r>
          </a:p>
          <a:p>
            <a:r>
              <a:rPr lang="en-US" dirty="0">
                <a:solidFill>
                  <a:schemeClr val="bg1"/>
                </a:solidFill>
              </a:rPr>
              <a:t>Complete second My Perio Path Oral DNA test</a:t>
            </a:r>
          </a:p>
          <a:p>
            <a:r>
              <a:rPr lang="en-US" dirty="0">
                <a:solidFill>
                  <a:schemeClr val="bg1"/>
                </a:solidFill>
              </a:rPr>
              <a:t>To complete healing regimen set up  homecare autoship to patient or supply 3 month complete kit</a:t>
            </a:r>
          </a:p>
          <a:p>
            <a:r>
              <a:rPr lang="en-US" dirty="0">
                <a:solidFill>
                  <a:schemeClr val="bg1"/>
                </a:solidFill>
              </a:rPr>
              <a:t>Appoint Implant tooth restoration  in </a:t>
            </a:r>
            <a:r>
              <a:rPr lang="en-US" dirty="0">
                <a:solidFill>
                  <a:srgbClr val="0070C0"/>
                </a:solidFill>
              </a:rPr>
              <a:t>3-6 months</a:t>
            </a:r>
          </a:p>
          <a:p>
            <a:r>
              <a:rPr lang="en-US" dirty="0">
                <a:solidFill>
                  <a:schemeClr val="bg1"/>
                </a:solidFill>
              </a:rPr>
              <a:t>Document Patient Notes</a:t>
            </a:r>
          </a:p>
          <a:p>
            <a:r>
              <a:rPr lang="en-US" dirty="0">
                <a:solidFill>
                  <a:schemeClr val="bg1"/>
                </a:solidFill>
              </a:rPr>
              <a:t>* If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laser round is needed, call back in 2 weeks to complete protocol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36" y="389006"/>
            <a:ext cx="7958331" cy="1077229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Completing Phase 1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24" y="1540933"/>
            <a:ext cx="11576042" cy="5728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For patient to be included in research results oral DNA forms must be completed:</a:t>
            </a:r>
          </a:p>
          <a:p>
            <a:r>
              <a:rPr lang="en-US" sz="1900" dirty="0">
                <a:solidFill>
                  <a:schemeClr val="bg1"/>
                </a:solidFill>
              </a:rPr>
              <a:t>1. % of Bleeding on Probing is calculated by #bleeding sites/#teethx6. </a:t>
            </a:r>
          </a:p>
          <a:p>
            <a:r>
              <a:rPr lang="en-US" sz="1900" dirty="0">
                <a:solidFill>
                  <a:schemeClr val="bg1"/>
                </a:solidFill>
              </a:rPr>
              <a:t>2. Bone loss--Mild, Medium, Severe</a:t>
            </a:r>
          </a:p>
          <a:p>
            <a:r>
              <a:rPr lang="en-US" sz="1900" dirty="0">
                <a:solidFill>
                  <a:schemeClr val="bg1"/>
                </a:solidFill>
              </a:rPr>
              <a:t>3. % of Probing scores &gt;3 is calculated by #probe scores &gt;3mm/#teethX6.</a:t>
            </a:r>
          </a:p>
          <a:p>
            <a:r>
              <a:rPr lang="en-US" sz="1900" dirty="0">
                <a:solidFill>
                  <a:schemeClr val="bg1"/>
                </a:solidFill>
              </a:rPr>
              <a:t>4. Before and after A1c and </a:t>
            </a:r>
            <a:r>
              <a:rPr lang="en-US" sz="1900" dirty="0" err="1">
                <a:solidFill>
                  <a:schemeClr val="bg1"/>
                </a:solidFill>
              </a:rPr>
              <a:t>Crp</a:t>
            </a:r>
            <a:r>
              <a:rPr lang="en-US" sz="1900" dirty="0">
                <a:solidFill>
                  <a:schemeClr val="bg1"/>
                </a:solidFill>
              </a:rPr>
              <a:t> Scores</a:t>
            </a:r>
          </a:p>
          <a:p>
            <a:r>
              <a:rPr lang="en-US" sz="1900" dirty="0">
                <a:solidFill>
                  <a:schemeClr val="bg1"/>
                </a:solidFill>
              </a:rPr>
              <a:t>6, Document if High Blood Pressure. </a:t>
            </a:r>
          </a:p>
          <a:p>
            <a:r>
              <a:rPr lang="en-US" sz="1900" dirty="0">
                <a:solidFill>
                  <a:schemeClr val="bg1"/>
                </a:solidFill>
              </a:rPr>
              <a:t>7. Medications= Yes or No.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8. Tooth Loss= Yes or No.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9. Oral DNA Genetic Susceptibility test</a:t>
            </a:r>
          </a:p>
          <a:p>
            <a:r>
              <a:rPr lang="en-US" sz="1900" dirty="0">
                <a:solidFill>
                  <a:schemeClr val="bg1"/>
                </a:solidFill>
              </a:rPr>
              <a:t>10. Before and After My Perio Path Tests</a:t>
            </a:r>
          </a:p>
          <a:p>
            <a:r>
              <a:rPr lang="en-US" sz="1900" dirty="0">
                <a:solidFill>
                  <a:schemeClr val="bg1"/>
                </a:solidFill>
              </a:rPr>
              <a:t>11. Document # of ounces CK Swish used</a:t>
            </a:r>
          </a:p>
          <a:p>
            <a:r>
              <a:rPr lang="en-US" sz="1900" dirty="0">
                <a:solidFill>
                  <a:schemeClr val="bg1"/>
                </a:solidFill>
              </a:rPr>
              <a:t>12. Document # of both supplements taken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 dirty="0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2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36" y="389006"/>
            <a:ext cx="7958331" cy="1077229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24" y="1210603"/>
            <a:ext cx="11576042" cy="3898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Participants names will be listed on </a:t>
            </a:r>
            <a:r>
              <a:rPr lang="en-US" b="1" dirty="0">
                <a:solidFill>
                  <a:schemeClr val="bg1"/>
                </a:solidFill>
              </a:rPr>
              <a:t>white paper </a:t>
            </a:r>
            <a:r>
              <a:rPr lang="en-US" dirty="0">
                <a:solidFill>
                  <a:schemeClr val="bg1"/>
                </a:solidFill>
              </a:rPr>
              <a:t>results </a:t>
            </a:r>
          </a:p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chemeClr val="bg1"/>
                </a:solidFill>
              </a:rPr>
              <a:t>Oral DNA Labs </a:t>
            </a:r>
            <a:r>
              <a:rPr lang="en-US" dirty="0">
                <a:solidFill>
                  <a:schemeClr val="bg1"/>
                </a:solidFill>
              </a:rPr>
              <a:t>will market research results (and participants) nationally </a:t>
            </a:r>
          </a:p>
          <a:p>
            <a:r>
              <a:rPr lang="en-US" dirty="0">
                <a:solidFill>
                  <a:schemeClr val="bg1"/>
                </a:solidFill>
              </a:rPr>
              <a:t>3. Results will be presented at the </a:t>
            </a:r>
            <a:r>
              <a:rPr lang="en-US" b="1" dirty="0">
                <a:solidFill>
                  <a:schemeClr val="bg1"/>
                </a:solidFill>
              </a:rPr>
              <a:t>American Academy of Implant Dentist </a:t>
            </a:r>
            <a:r>
              <a:rPr lang="en-US" dirty="0">
                <a:solidFill>
                  <a:schemeClr val="bg1"/>
                </a:solidFill>
              </a:rPr>
              <a:t>meeting</a:t>
            </a:r>
          </a:p>
          <a:p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b="1" dirty="0">
                <a:solidFill>
                  <a:schemeClr val="bg1"/>
                </a:solidFill>
              </a:rPr>
              <a:t>HCP </a:t>
            </a:r>
            <a:r>
              <a:rPr lang="en-US" b="1" dirty="0" err="1">
                <a:solidFill>
                  <a:schemeClr val="bg1"/>
                </a:solidFill>
              </a:rPr>
              <a:t>Wellnet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will publish results on social media</a:t>
            </a:r>
          </a:p>
          <a:p>
            <a:r>
              <a:rPr lang="en-US" dirty="0">
                <a:solidFill>
                  <a:schemeClr val="bg1"/>
                </a:solidFill>
              </a:rPr>
              <a:t>5. Participants will have </a:t>
            </a:r>
            <a:r>
              <a:rPr lang="en-US" b="1" dirty="0">
                <a:solidFill>
                  <a:schemeClr val="bg1"/>
                </a:solidFill>
              </a:rPr>
              <a:t>access to media </a:t>
            </a:r>
            <a:r>
              <a:rPr lang="en-US" dirty="0">
                <a:solidFill>
                  <a:schemeClr val="bg1"/>
                </a:solidFill>
              </a:rPr>
              <a:t>for their PR and Marketing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AFB4D-008E-4E55-BC76-A708A2008120}"/>
              </a:ext>
            </a:extLst>
          </p:cNvPr>
          <p:cNvSpPr txBox="1">
            <a:spLocks/>
          </p:cNvSpPr>
          <p:nvPr/>
        </p:nvSpPr>
        <p:spPr>
          <a:xfrm>
            <a:off x="1181100" y="4571999"/>
            <a:ext cx="10274300" cy="1358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Contact Leona Meditz for Patient and Clinician Participation Requirements</a:t>
            </a:r>
          </a:p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480-400-7358</a:t>
            </a:r>
          </a:p>
        </p:txBody>
      </p:sp>
    </p:spTree>
    <p:extLst>
      <p:ext uri="{BB962C8B-B14F-4D97-AF65-F5344CB8AC3E}">
        <p14:creationId xmlns:p14="http://schemas.microsoft.com/office/powerpoint/2010/main" val="342182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AF057E-04AD-4018-BDF2-EB0C0743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95020"/>
              </p:ext>
            </p:extLst>
          </p:nvPr>
        </p:nvGraphicFramePr>
        <p:xfrm>
          <a:off x="1741714" y="1297951"/>
          <a:ext cx="8959850" cy="5179881"/>
        </p:xfrm>
        <a:graphic>
          <a:graphicData uri="http://schemas.openxmlformats.org/drawingml/2006/table">
            <a:tbl>
              <a:tblPr/>
              <a:tblGrid>
                <a:gridCol w="421316">
                  <a:extLst>
                    <a:ext uri="{9D8B030D-6E8A-4147-A177-3AD203B41FA5}">
                      <a16:colId xmlns:a16="http://schemas.microsoft.com/office/drawing/2014/main" val="3049759849"/>
                    </a:ext>
                  </a:extLst>
                </a:gridCol>
                <a:gridCol w="2870139">
                  <a:extLst>
                    <a:ext uri="{9D8B030D-6E8A-4147-A177-3AD203B41FA5}">
                      <a16:colId xmlns:a16="http://schemas.microsoft.com/office/drawing/2014/main" val="950008476"/>
                    </a:ext>
                  </a:extLst>
                </a:gridCol>
                <a:gridCol w="1176970">
                  <a:extLst>
                    <a:ext uri="{9D8B030D-6E8A-4147-A177-3AD203B41FA5}">
                      <a16:colId xmlns:a16="http://schemas.microsoft.com/office/drawing/2014/main" val="368209197"/>
                    </a:ext>
                  </a:extLst>
                </a:gridCol>
                <a:gridCol w="1731633">
                  <a:extLst>
                    <a:ext uri="{9D8B030D-6E8A-4147-A177-3AD203B41FA5}">
                      <a16:colId xmlns:a16="http://schemas.microsoft.com/office/drawing/2014/main" val="910719821"/>
                    </a:ext>
                  </a:extLst>
                </a:gridCol>
                <a:gridCol w="1363767">
                  <a:extLst>
                    <a:ext uri="{9D8B030D-6E8A-4147-A177-3AD203B41FA5}">
                      <a16:colId xmlns:a16="http://schemas.microsoft.com/office/drawing/2014/main" val="1389321574"/>
                    </a:ext>
                  </a:extLst>
                </a:gridCol>
                <a:gridCol w="1396025">
                  <a:extLst>
                    <a:ext uri="{9D8B030D-6E8A-4147-A177-3AD203B41FA5}">
                      <a16:colId xmlns:a16="http://schemas.microsoft.com/office/drawing/2014/main" val="1702731713"/>
                    </a:ext>
                  </a:extLst>
                </a:gridCol>
              </a:tblGrid>
              <a:tr h="58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Qty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for Perio Protocols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521610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 2 PST and Perio test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42226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Perio Path test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470210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A1c/Crp test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28478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Second Smile Scrub Brush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499652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HydroFloss Oral Irrigators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14706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month Clean Kiss complete kit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60905"/>
                  </a:ext>
                </a:extLst>
              </a:tr>
              <a:tr h="75705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10 Patients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Pricing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$6722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$5380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$2,042 savings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$5380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37239"/>
                  </a:ext>
                </a:extLst>
              </a:tr>
              <a:tr h="75705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2 (6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therapy)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Patient saves $750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Class 2</a:t>
                      </a:r>
                    </a:p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85256"/>
                  </a:ext>
                </a:extLst>
              </a:tr>
              <a:tr h="757051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3 ( 12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therapy) Patient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Patient Saves $1,000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$2,500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Class 3</a:t>
                      </a:r>
                    </a:p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498940"/>
                  </a:ext>
                </a:extLst>
              </a:tr>
              <a:tr h="25289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Minimum Projected Research Project Profit ($17,500-$5380)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$12,120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6327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496" y="436089"/>
            <a:ext cx="7958331" cy="1077229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8EC0C1"/>
              </a:buClr>
              <a:buSzPct val="90000"/>
            </a:pPr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Participation Investment and ROI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24" y="1210603"/>
            <a:ext cx="9599076" cy="3898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A0D5-DFD9-461D-9633-68C5DE69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i="1" dirty="0">
                <a:solidFill>
                  <a:schemeClr val="accent3">
                    <a:lumMod val="75000"/>
                  </a:schemeClr>
                </a:solidFill>
                <a:latin typeface="Script MT Bold" panose="03040602040607080904" pitchFamily="66" charset="0"/>
              </a:rPr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55FB-ED43-4BA7-BFF3-FDF59593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498600"/>
            <a:ext cx="7958331" cy="45513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Peri-implantitis is a top cause of implant failure and is even more complex to treat than periodontitis</a:t>
            </a:r>
          </a:p>
          <a:p>
            <a:r>
              <a:rPr lang="en-US" dirty="0">
                <a:solidFill>
                  <a:schemeClr val="bg1"/>
                </a:solidFill>
              </a:rPr>
              <a:t>Incidence of peri-implantitis is 28.6% in patients with periodontal disease history vs 5.8% without history of gum disease.</a:t>
            </a:r>
            <a:r>
              <a:rPr lang="en-US" b="1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500,000 patients could be facing peri-implantitis 10+ years post surgery. </a:t>
            </a:r>
          </a:p>
          <a:p>
            <a:r>
              <a:rPr lang="en-US" dirty="0">
                <a:solidFill>
                  <a:schemeClr val="bg1"/>
                </a:solidFill>
              </a:rPr>
              <a:t>70% of Americans have periodontal disease doubling risk for heart disease, diabetes, pre-term birth, cancer even </a:t>
            </a:r>
            <a:r>
              <a:rPr lang="en-US" dirty="0" err="1">
                <a:solidFill>
                  <a:schemeClr val="bg1"/>
                </a:solidFill>
              </a:rPr>
              <a:t>Alzeimers</a:t>
            </a:r>
            <a:r>
              <a:rPr lang="en-US" dirty="0">
                <a:solidFill>
                  <a:schemeClr val="bg1"/>
                </a:solidFill>
              </a:rPr>
              <a:t>’.</a:t>
            </a:r>
          </a:p>
          <a:p>
            <a:r>
              <a:rPr lang="en-US" dirty="0">
                <a:solidFill>
                  <a:schemeClr val="bg1"/>
                </a:solidFill>
              </a:rPr>
              <a:t>Periodontal disease is the primary cause of tooth loss in patients over 40 years old.</a:t>
            </a:r>
          </a:p>
          <a:p>
            <a:r>
              <a:rPr lang="en-US" dirty="0">
                <a:solidFill>
                  <a:schemeClr val="bg1"/>
                </a:solidFill>
              </a:rPr>
              <a:t>Chlorhexidine increases heart disease risks within 1 day of using twice.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B4957-1A22-4F27-9972-177C395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400338" y="3134071"/>
            <a:ext cx="5885352" cy="1010817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https://www.ncbi.nlm.nih.gov/pmc/articles/PMC4928203/  </a:t>
            </a:r>
          </a:p>
          <a:p>
            <a:pPr marL="228600" indent="-228600" algn="l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 http://cleankiss.com/mouthwashes-containing-chlorhexidine-raises-heart-attack-risk-blood-pressure/ </a:t>
            </a:r>
          </a:p>
          <a:p>
            <a:pPr marL="228600" indent="-228600" algn="l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  https://3-month-complete-kit-money-back-guarantee  </a:t>
            </a:r>
          </a:p>
          <a:p>
            <a:pPr marL="228600" indent="-228600" algn="l"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  https://cleankiss.com/how-to-use-clean…oral-care-system/                 </a:t>
            </a:r>
            <a:r>
              <a:rPr lang="en-US" sz="1200" dirty="0"/>
              <a:t>         </a:t>
            </a:r>
            <a:r>
              <a:rPr lang="en-US" dirty="0"/>
              <a:t>     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887B8-272A-4622-AEBC-8AC1B511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0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C602-E687-4ECD-A96E-5227059E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8EFF-2D1D-4011-B11F-1FDC7112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244600"/>
            <a:ext cx="8120121" cy="544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Many studies show the efficacy of one therapy or homecare product but periodontitis and peri-implantitis are multi-causal.</a:t>
            </a:r>
          </a:p>
          <a:p>
            <a:r>
              <a:rPr lang="en-US" dirty="0">
                <a:solidFill>
                  <a:schemeClr val="bg1"/>
                </a:solidFill>
              </a:rPr>
              <a:t>This study measures efficacy of a </a:t>
            </a:r>
            <a:r>
              <a:rPr lang="en-US" b="1" dirty="0">
                <a:solidFill>
                  <a:schemeClr val="bg1"/>
                </a:solidFill>
              </a:rPr>
              <a:t>combination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err="1">
                <a:solidFill>
                  <a:schemeClr val="bg1"/>
                </a:solidFill>
              </a:rPr>
              <a:t>perio</a:t>
            </a:r>
            <a:r>
              <a:rPr lang="en-US" dirty="0">
                <a:solidFill>
                  <a:schemeClr val="bg1"/>
                </a:solidFill>
              </a:rPr>
              <a:t> therapies used in a defined protocol and includes: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Demographics, Health history, Family Health History, Bacteria  Diagnosis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Scaling and Root </a:t>
            </a:r>
            <a:r>
              <a:rPr lang="en-US" dirty="0" err="1">
                <a:solidFill>
                  <a:schemeClr val="bg1"/>
                </a:solidFill>
              </a:rPr>
              <a:t>Planing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Clean Kiss Organic Swish Mouthwash, Scrub toothpaste, Spray breath refresher, Support Anti-Inflammatory and Bone Nutraceuticals.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Laser Assisted Periodontal Therapy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30 Second Smile Scrub Brush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Hydrofloss</a:t>
            </a:r>
            <a:r>
              <a:rPr lang="en-US" dirty="0">
                <a:solidFill>
                  <a:schemeClr val="bg1"/>
                </a:solidFill>
              </a:rPr>
              <a:t> water flosser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61C0C-1F55-439C-BB73-739F9DFC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1C13C-902A-43CF-ABFD-4FB93BED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7AB0B3F-574F-442C-93C7-14E91A77D683}"/>
              </a:ext>
            </a:extLst>
          </p:cNvPr>
          <p:cNvSpPr txBox="1">
            <a:spLocks/>
          </p:cNvSpPr>
          <p:nvPr/>
        </p:nvSpPr>
        <p:spPr>
          <a:xfrm rot="5400000">
            <a:off x="-2400338" y="3134071"/>
            <a:ext cx="5885352" cy="1010817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https://www.ncbi.nlm.nih.gov/pmc/articles/PMC4928203/ 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http://cleankiss.com/mouthwashes-containing-chlorhexidine-raises-heart-attack-risk-blood-pressure/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 https://3-month-complete-kit-money-back-guarantee 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 https://cleankiss.com/how-to-use-clean…oral-care-system/                 </a:t>
            </a:r>
            <a:r>
              <a:rPr lang="en-US" sz="1200"/>
              <a:t>         </a:t>
            </a:r>
            <a:r>
              <a:rPr lang="en-US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DF9C-F9AA-460A-B282-97A77743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7" y="608031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Protocol   </a:t>
            </a:r>
            <a:r>
              <a:rPr lang="en-US" sz="2000" dirty="0">
                <a:solidFill>
                  <a:srgbClr val="0070C0"/>
                </a:solidFill>
              </a:rPr>
              <a:t>Appointment 1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sz="4400" i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634E2-D81C-4826-B59C-FB9E88C3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685260"/>
            <a:ext cx="10315575" cy="41597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200" dirty="0">
              <a:solidFill>
                <a:srgbClr val="0070C0"/>
              </a:solidFill>
            </a:endParaRPr>
          </a:p>
          <a:p>
            <a:r>
              <a:rPr lang="en-US" sz="6400" dirty="0">
                <a:solidFill>
                  <a:schemeClr val="bg1"/>
                </a:solidFill>
              </a:rPr>
              <a:t>Document Health History, Family Health History. </a:t>
            </a:r>
          </a:p>
          <a:p>
            <a:r>
              <a:rPr lang="en-US" sz="6400" dirty="0">
                <a:solidFill>
                  <a:schemeClr val="bg1"/>
                </a:solidFill>
              </a:rPr>
              <a:t>Diagnostics include: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Blood Pressure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Document Full Mouth Probe Scores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If 6 or more probe scores measure &gt;3mm, is 40+ years old offer research enrollment whether or not seeking implants or on medication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Patient signs compliance and genetic consent agreement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Complete finger stick for  A1c/</a:t>
            </a:r>
            <a:r>
              <a:rPr lang="en-US" sz="6400" dirty="0" err="1">
                <a:solidFill>
                  <a:schemeClr val="bg1"/>
                </a:solidFill>
              </a:rPr>
              <a:t>Crp</a:t>
            </a:r>
            <a:r>
              <a:rPr lang="en-US" sz="6400" dirty="0">
                <a:solidFill>
                  <a:schemeClr val="bg1"/>
                </a:solidFill>
              </a:rPr>
              <a:t> and Salivary Oral DNA Alert 2 Gene and My Perio Path tests</a:t>
            </a:r>
          </a:p>
          <a:p>
            <a:pPr marL="344488" lvl="1" indent="-344488">
              <a:spcBef>
                <a:spcPts val="1000"/>
              </a:spcBef>
            </a:pPr>
            <a:r>
              <a:rPr lang="en-US" sz="6400" dirty="0">
                <a:solidFill>
                  <a:schemeClr val="bg1"/>
                </a:solidFill>
              </a:rPr>
              <a:t>Start Patient on Clean Kiss 3 month Complete Kit. </a:t>
            </a:r>
            <a:r>
              <a:rPr lang="en-US" sz="6400" baseline="30000" dirty="0">
                <a:solidFill>
                  <a:schemeClr val="bg1"/>
                </a:solidFill>
              </a:rPr>
              <a:t>3</a:t>
            </a:r>
          </a:p>
          <a:p>
            <a:pPr lvl="1"/>
            <a:r>
              <a:rPr lang="en-US" sz="6400" dirty="0">
                <a:solidFill>
                  <a:schemeClr val="bg1"/>
                </a:solidFill>
              </a:rPr>
              <a:t>Show patient Clean Kiss Use video</a:t>
            </a:r>
            <a:r>
              <a:rPr lang="en-US" sz="6400" baseline="30000" dirty="0">
                <a:solidFill>
                  <a:schemeClr val="bg1"/>
                </a:solidFill>
              </a:rPr>
              <a:t> 4</a:t>
            </a:r>
          </a:p>
          <a:p>
            <a:pPr marL="344488" lvl="1" indent="-344488">
              <a:spcBef>
                <a:spcPts val="1000"/>
              </a:spcBef>
            </a:pPr>
            <a:r>
              <a:rPr lang="en-US" sz="6400" dirty="0">
                <a:solidFill>
                  <a:schemeClr val="bg1"/>
                </a:solidFill>
              </a:rPr>
              <a:t>Appoint Laser/SRP ASAP</a:t>
            </a:r>
          </a:p>
          <a:p>
            <a:pPr marL="344488" lvl="1" indent="-344488">
              <a:spcBef>
                <a:spcPts val="1000"/>
              </a:spcBef>
            </a:pPr>
            <a:r>
              <a:rPr lang="en-US" sz="6400" dirty="0">
                <a:solidFill>
                  <a:schemeClr val="bg1"/>
                </a:solidFill>
              </a:rPr>
              <a:t>Place Oral DNA order and place sample in oral DNA mailer.  Schedule weekly pickup. </a:t>
            </a:r>
          </a:p>
          <a:p>
            <a:pPr marL="344488" lvl="1" indent="-344488">
              <a:spcBef>
                <a:spcPts val="1000"/>
              </a:spcBef>
            </a:pPr>
            <a:r>
              <a:rPr lang="en-US" sz="6400" dirty="0">
                <a:solidFill>
                  <a:schemeClr val="bg1"/>
                </a:solidFill>
              </a:rPr>
              <a:t>Document Chairside notes Schedule one hour appt in </a:t>
            </a:r>
            <a:r>
              <a:rPr lang="en-US" sz="6400" dirty="0">
                <a:solidFill>
                  <a:srgbClr val="0070C0"/>
                </a:solidFill>
              </a:rPr>
              <a:t>ASAP.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8CBBF-16A9-403A-B5B4-ADE0D767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 dirty="0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47091-BC88-4EF8-968D-208E349B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E2B4F3-AD0E-4BFB-A966-38495C71BE13}"/>
              </a:ext>
            </a:extLst>
          </p:cNvPr>
          <p:cNvSpPr txBox="1">
            <a:spLocks/>
          </p:cNvSpPr>
          <p:nvPr/>
        </p:nvSpPr>
        <p:spPr>
          <a:xfrm rot="5400000">
            <a:off x="-2400338" y="3134071"/>
            <a:ext cx="5885352" cy="1010817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https://www.ncbi.nlm.nih.gov/pmc/articles/PMC4928203/ 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http://cleankiss.com/mouthwashes-containing-chlorhexidine-raises-heart-attack-risk-blood-pressure/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 https://3-month-complete-kit-money-back-guarantee  </a:t>
            </a:r>
          </a:p>
          <a:p>
            <a:pPr marL="228600" indent="-228600" algn="l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  https://cleankiss.com/how-to-use-clean…oral-care-system/                 </a:t>
            </a:r>
            <a:r>
              <a:rPr lang="en-US" sz="1200"/>
              <a:t>         </a:t>
            </a:r>
            <a:r>
              <a:rPr lang="en-US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0A6DC-CAC9-4914-BEF5-43A5355C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4" y="19049"/>
            <a:ext cx="9910966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6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CB9ED-0429-4687-842B-F8114E67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5" y="696804"/>
            <a:ext cx="10780744" cy="57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3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FD7F4-F990-4E72-85A4-92437A04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57149"/>
            <a:ext cx="9131300" cy="68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37327-2393-41A6-B278-6A5138D6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75" y="-507724"/>
            <a:ext cx="7780441" cy="73657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781CB-07FC-4CD6-839B-9F2189B1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61004" y="4684724"/>
            <a:ext cx="2140967" cy="220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C7138-FF74-46AA-9026-5DF9E4731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42" y="4726359"/>
            <a:ext cx="1919753" cy="2131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3D9CDF-DEB4-41A0-A981-2B97DA3AD189}"/>
              </a:ext>
            </a:extLst>
          </p:cNvPr>
          <p:cNvSpPr txBox="1"/>
          <p:nvPr/>
        </p:nvSpPr>
        <p:spPr>
          <a:xfrm>
            <a:off x="2107450" y="487443"/>
            <a:ext cx="765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Start immediately on the Clean Kiss Organic Oral care System twice daily</a:t>
            </a:r>
          </a:p>
        </p:txBody>
      </p:sp>
    </p:spTree>
    <p:extLst>
      <p:ext uri="{BB962C8B-B14F-4D97-AF65-F5344CB8AC3E}">
        <p14:creationId xmlns:p14="http://schemas.microsoft.com/office/powerpoint/2010/main" val="289881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DF0-FE5C-4551-8BED-60EF0656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703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>
                <a:solidFill>
                  <a:srgbClr val="0070C0"/>
                </a:solidFill>
                <a:latin typeface="Script MT Bold" panose="03040602040607080904" pitchFamily="66" charset="0"/>
              </a:rPr>
              <a:t>Protocol  </a:t>
            </a:r>
            <a:r>
              <a:rPr lang="en-US" sz="2000" dirty="0">
                <a:solidFill>
                  <a:srgbClr val="0070C0"/>
                </a:solidFill>
                <a:ea typeface="+mn-ea"/>
                <a:cs typeface="+mn-cs"/>
              </a:rPr>
              <a:t>Appointment 2 </a:t>
            </a:r>
            <a:endParaRPr lang="en-US" sz="4400" i="1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6A44-BB43-4F6C-A78A-1868DB24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28" y="1647160"/>
            <a:ext cx="7796540" cy="39978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Laser to decontaminate entire mouth</a:t>
            </a:r>
          </a:p>
          <a:p>
            <a:r>
              <a:rPr lang="en-US" dirty="0">
                <a:solidFill>
                  <a:schemeClr val="bg1"/>
                </a:solidFill>
              </a:rPr>
              <a:t>Complete 2 quadrants SRP</a:t>
            </a:r>
          </a:p>
          <a:p>
            <a:r>
              <a:rPr lang="en-US" dirty="0">
                <a:solidFill>
                  <a:schemeClr val="bg1"/>
                </a:solidFill>
              </a:rPr>
              <a:t>Calculate 1 laser </a:t>
            </a:r>
            <a:r>
              <a:rPr lang="en-US" dirty="0" err="1">
                <a:solidFill>
                  <a:schemeClr val="bg1"/>
                </a:solidFill>
              </a:rPr>
              <a:t>tx</a:t>
            </a:r>
            <a:r>
              <a:rPr lang="en-US" dirty="0">
                <a:solidFill>
                  <a:schemeClr val="bg1"/>
                </a:solidFill>
              </a:rPr>
              <a:t> per mm pocket depth reduction desired</a:t>
            </a:r>
          </a:p>
          <a:p>
            <a:r>
              <a:rPr lang="en-US" dirty="0">
                <a:solidFill>
                  <a:schemeClr val="bg1"/>
                </a:solidFill>
              </a:rPr>
              <a:t>Complete full mouth LAPT as first laser </a:t>
            </a:r>
            <a:r>
              <a:rPr lang="en-US" dirty="0" err="1">
                <a:solidFill>
                  <a:schemeClr val="bg1"/>
                </a:solidFill>
              </a:rPr>
              <a:t>tx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Re-enforce complete homecare instructions</a:t>
            </a:r>
          </a:p>
          <a:p>
            <a:r>
              <a:rPr lang="en-US" dirty="0">
                <a:solidFill>
                  <a:schemeClr val="bg1"/>
                </a:solidFill>
              </a:rPr>
              <a:t>Appoint 1 hour in </a:t>
            </a:r>
            <a:r>
              <a:rPr lang="en-US" dirty="0">
                <a:solidFill>
                  <a:srgbClr val="0070C0"/>
                </a:solidFill>
              </a:rPr>
              <a:t>2 weeks</a:t>
            </a:r>
          </a:p>
          <a:p>
            <a:r>
              <a:rPr lang="en-US" dirty="0">
                <a:solidFill>
                  <a:schemeClr val="bg1"/>
                </a:solidFill>
              </a:rPr>
              <a:t>Document Oral DNA Patient Notes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2DA9-0A32-4942-ADE0-5C2996D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587380" y="3321117"/>
            <a:ext cx="5885352" cy="636726"/>
          </a:xfrm>
        </p:spPr>
        <p:txBody>
          <a:bodyPr/>
          <a:lstStyle/>
          <a:p>
            <a:r>
              <a:rPr lang="en-US"/>
              <a:t>1. https://www.ncbi.nlm.nih.gov/pmc/articles/PMC4928203/  2. http://cleankiss.com/mouthwashes-containing-chlorhexidine-raises-heart-attack-risk-blood-pressure/  3. https://3-month-complete-kit-money-back-guarantee    4.   https://cleankiss.com/how-to-use-clean…oral-care-system/                               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55314-4472-4673-A927-67EAEB4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1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2054</Words>
  <Application>Microsoft Office PowerPoint</Application>
  <PresentationFormat>Widescreen</PresentationFormat>
  <Paragraphs>270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MS Shell Dlg 2</vt:lpstr>
      <vt:lpstr>Script MT Bold</vt:lpstr>
      <vt:lpstr>Wingdings</vt:lpstr>
      <vt:lpstr>Wingdings 3</vt:lpstr>
      <vt:lpstr>Madison</vt:lpstr>
      <vt:lpstr>2_Custom Design</vt:lpstr>
      <vt:lpstr>1_Custom Design</vt:lpstr>
      <vt:lpstr>Custom Design</vt:lpstr>
      <vt:lpstr>Measuring Efficacy of Periodontal Therapies           in reducing Peri-Implantitis Risks:  A Scientific Approach  Research Protocols </vt:lpstr>
      <vt:lpstr>Problem</vt:lpstr>
      <vt:lpstr>Purpose</vt:lpstr>
      <vt:lpstr>Protocol   Appointment 1 </vt:lpstr>
      <vt:lpstr>PowerPoint Presentation</vt:lpstr>
      <vt:lpstr>PowerPoint Presentation</vt:lpstr>
      <vt:lpstr>PowerPoint Presentation</vt:lpstr>
      <vt:lpstr>PowerPoint Presentation</vt:lpstr>
      <vt:lpstr>Protocol  Appointment 2 </vt:lpstr>
      <vt:lpstr>Protocol  Appointment 3  </vt:lpstr>
      <vt:lpstr>Protocol    Appointment 4    </vt:lpstr>
      <vt:lpstr>Protocol  Appointment 5 </vt:lpstr>
      <vt:lpstr>Completing Phase 1 Research</vt:lpstr>
      <vt:lpstr>Publication</vt:lpstr>
      <vt:lpstr>Participation Investment and ROI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 Acer</dc:creator>
  <cp:lastModifiedBy> </cp:lastModifiedBy>
  <cp:revision>69</cp:revision>
  <dcterms:created xsi:type="dcterms:W3CDTF">2019-05-20T21:44:20Z</dcterms:created>
  <dcterms:modified xsi:type="dcterms:W3CDTF">2019-06-12T20:29:39Z</dcterms:modified>
</cp:coreProperties>
</file>