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sldIdLst>
    <p:sldId id="385" r:id="rId4"/>
    <p:sldId id="259" r:id="rId5"/>
    <p:sldId id="276" r:id="rId6"/>
    <p:sldId id="383" r:id="rId7"/>
    <p:sldId id="277" r:id="rId8"/>
    <p:sldId id="278" r:id="rId9"/>
    <p:sldId id="256" r:id="rId10"/>
    <p:sldId id="262" r:id="rId11"/>
    <p:sldId id="275" r:id="rId12"/>
    <p:sldId id="263" r:id="rId13"/>
    <p:sldId id="274" r:id="rId14"/>
    <p:sldId id="257" r:id="rId15"/>
    <p:sldId id="289" r:id="rId16"/>
    <p:sldId id="287" r:id="rId17"/>
    <p:sldId id="288" r:id="rId18"/>
    <p:sldId id="280" r:id="rId19"/>
    <p:sldId id="282" r:id="rId20"/>
    <p:sldId id="284" r:id="rId21"/>
    <p:sldId id="285" r:id="rId22"/>
    <p:sldId id="258" r:id="rId23"/>
    <p:sldId id="271" r:id="rId24"/>
    <p:sldId id="381" r:id="rId25"/>
    <p:sldId id="3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588" y="54"/>
      </p:cViewPr>
      <p:guideLst/>
    </p:cSldViewPr>
  </p:slideViewPr>
  <p:notesTextViewPr>
    <p:cViewPr>
      <p:scale>
        <a:sx n="1" d="1"/>
        <a:sy n="1" d="1"/>
      </p:scale>
      <p:origin x="0" y="-95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02T22:01:06.4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20:48:31.058"/>
    </inkml:context>
    <inkml:brush xml:id="br0">
      <inkml:brushProperty name="width" value="0.2" units="cm"/>
      <inkml:brushProperty name="height" value="0.2" units="cm"/>
      <inkml:brushProperty name="color" value="#33CCFF"/>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20:48:31.511"/>
    </inkml:context>
    <inkml:brush xml:id="br0">
      <inkml:brushProperty name="width" value="0.2" units="cm"/>
      <inkml:brushProperty name="height" value="0.2" units="cm"/>
      <inkml:brushProperty name="color" value="#33CCFF"/>
    </inkml:brush>
  </inkml:definitions>
  <inkml:trace contextRef="#ctx0" brushRef="#br0">0 1 24575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20:49:19.234"/>
    </inkml:context>
    <inkml:brush xml:id="br0">
      <inkml:brushProperty name="width" value="0.1" units="cm"/>
      <inkml:brushProperty name="height" value="0.1" units="cm"/>
      <inkml:brushProperty name="color" value="#FFC114"/>
    </inkml:brush>
  </inkml:definitions>
  <inkml:trace contextRef="#ctx0" brushRef="#br0">1 1 24575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20:51:00.720"/>
    </inkml:context>
    <inkml:brush xml:id="br0">
      <inkml:brushProperty name="width" value="0.1" units="cm"/>
      <inkml:brushProperty name="height" value="0.1" units="cm"/>
      <inkml:brushProperty name="color" value="#FFC114"/>
    </inkml:brush>
  </inkml:definitions>
  <inkml:trace contextRef="#ctx0" brushRef="#br0">356 116 24575,'285'-19'0,"-12"0"0,285 21 0,-513 0 0,78 14 0,-75-8 0,62 3 0,-83-12 0,-1 2 0,1 1 0,0 1 0,0 2 0,-1 0 0,0 2 0,31 11 0,17 12 0,2 0 0,79 44 0,-132-63 0,0 0 0,1-1 0,0-1 0,1-2 0,0 0 0,0-2 0,35 3 0,16-3 0,86-6 0,28 2 0,-92 13 0,-80-10 0,-1-1 0,1 0 0,0-1 0,0-1 0,-1-1 0,1 0 0,0-1 0,19-4 0,166-56 0,-7 1 0,-78 33 0,0 6 0,2 5 0,0 5 0,148 6 0,-222 5 0,0-3 0,46-9 0,34-3 0,-8 8 0,190 11 0,-293-1 0,0 0 0,0 1 0,-1 1 0,1 0 0,17 9 0,-17-7 0,-1-1 0,2 0 0,-1-1 0,26 5 0,15-5 0,0-2 0,1-3 0,56-6 0,-103 4 0,0-1 0,0 1 0,0-1 0,-1-1 0,1 0 0,14-8 0,-13 6 0,0 0 0,0 1 0,1 1 0,13-4 0,245-26 0,-28 6 0,-116 6 0,1 5 0,195-1 0,-223 19 0,58 2 0,172-19 0,-227 3 0,1 5 0,154 7 0,-243 3 0,0 2 0,0-1 0,0 2 0,0-1 0,-1 2 0,0 0 0,24 15 0,25 11 0,-44-25 0,24 11 0,45 26 0,-75-37 0,-1 0 0,1 2 0,-1-1 0,-1 1 0,0 1 0,0 0 0,-1 0 0,10 13 0,54 79 0,-34-50 0,45 79 0,-71-102 0,-2 1 0,-1 0 0,-1 0 0,-2 1 0,-1 0 0,2 38 0,-6-49 0,-2 1 0,0 0 0,-2-1 0,0 1 0,-1-1 0,-1 0 0,-1 0 0,-1 0 0,-15 34 0,0-9 0,-2-1 0,-56 77 0,72-112 0,-1 0 0,0-1 0,-1 0 0,0 0 0,0-1 0,-1 0 0,0 0 0,0-1 0,0-1 0,-1 0 0,0 0 0,0-1 0,-18 4 0,-39 18 0,45-14 0,1 1 0,-23 17 0,32-20 0,-1-1 0,0 0 0,0-1 0,0 0 0,-1-1 0,0-1 0,-1 0 0,-28 6 0,-31-5 0,-134-4 0,127-5 0,-103 12 0,-120 48 0,173-30 0,-24 19 0,16-4 0,55-24 0,0-4 0,-1-3 0,-145 0 0,-2583-16 0,1473 7 0,395-3 0,900 2 0,-76 13 0,72-7 0,-57 2 0,-313-11 0,413 1 0,1 0 0,-1 0 0,1-1 0,-1 1 0,1-2 0,-1 1 0,1-1 0,-1 0 0,1 0 0,0-1 0,0 0 0,-10-6 0,7 2 0,1-1 0,1 1 0,-1-2 0,1 1 0,1-1 0,-1 0 0,-4-10 0,-22-33 0,14 24 0,1-1 0,2-1 0,-20-47 0,10 7 0,4 0 0,2-2 0,-13-98 0,22 25 0,10-190 0,4 141 0,-4 170 0,0 17 0,1 0 0,-1 1 0,1-1 0,0 1 0,1-1 0,0 0 0,0 1 0,0-1 0,1 1 0,0-1 0,0 1 0,0 0 0,1 0 0,0 0 0,7-10 0,20-19 0,2 1 0,49-41 0,-61 59 0,0 1 0,1 0 0,0 2 0,1 0 0,1 2 0,29-11 0,-44 19-105,-1 0 0,1 1 0,0 0 0,0 1 0,-1-1 0,1 2 0,0-1 0,0 1 0,0 0 0,0 1 0,0 0 0,9 2 0,5 6-6721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20:51:27.495"/>
    </inkml:context>
    <inkml:brush xml:id="br0">
      <inkml:brushProperty name="width" value="0.1" units="cm"/>
      <inkml:brushProperty name="height" value="0.1" units="cm"/>
      <inkml:brushProperty name="color" value="#FFC114"/>
    </inkml:brush>
  </inkml:definitions>
  <inkml:trace contextRef="#ctx0" brushRef="#br0">1 1 24575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20:51:44.866"/>
    </inkml:context>
    <inkml:brush xml:id="br0">
      <inkml:brushProperty name="width" value="0.1" units="cm"/>
      <inkml:brushProperty name="height" value="0.1" units="cm"/>
      <inkml:brushProperty name="color" value="#FFC11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03T20:03:06.91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03T20:03:14.8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03T20:06:03.15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03T20:06:04.7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03T20:06:05.01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03T20:06:07.64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03T20:06:07.86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20:48:14.203"/>
    </inkml:context>
    <inkml:brush xml:id="br0">
      <inkml:brushProperty name="width" value="0.1" units="cm"/>
      <inkml:brushProperty name="height" value="0.1" units="cm"/>
      <inkml:brushProperty name="color" value="#FFC11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EC9DF-55EB-4D3E-8AD5-C5FD43598110}" type="datetimeFigureOut">
              <a:rPr lang="en-US" smtClean="0"/>
              <a:t>2/26/2023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6C80F-B963-4EDA-950E-CB420700D85A}" type="slidenum">
              <a:rPr lang="en-US" smtClean="0"/>
              <a:t>‹#›</a:t>
            </a:fld>
            <a:endParaRPr lang="en-US"/>
          </a:p>
        </p:txBody>
      </p:sp>
    </p:spTree>
    <p:extLst>
      <p:ext uri="{BB962C8B-B14F-4D97-AF65-F5344CB8AC3E}">
        <p14:creationId xmlns:p14="http://schemas.microsoft.com/office/powerpoint/2010/main" val="28315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6C80F-B963-4EDA-950E-CB420700D85A}" type="slidenum">
              <a:rPr lang="en-US" smtClean="0"/>
              <a:t>3</a:t>
            </a:fld>
            <a:endParaRPr lang="en-US"/>
          </a:p>
        </p:txBody>
      </p:sp>
    </p:spTree>
    <p:extLst>
      <p:ext uri="{BB962C8B-B14F-4D97-AF65-F5344CB8AC3E}">
        <p14:creationId xmlns:p14="http://schemas.microsoft.com/office/powerpoint/2010/main" val="26614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Gum disease cause inflammation. Here are some of the diseases caused by inflammation</a:t>
            </a:r>
          </a:p>
        </p:txBody>
      </p:sp>
      <p:sp>
        <p:nvSpPr>
          <p:cNvPr id="4" name="Slide Number Placeholder 3"/>
          <p:cNvSpPr>
            <a:spLocks noGrp="1"/>
          </p:cNvSpPr>
          <p:nvPr>
            <p:ph type="sldNum" sz="quarter" idx="5"/>
          </p:nvPr>
        </p:nvSpPr>
        <p:spPr/>
        <p:txBody>
          <a:bodyPr/>
          <a:lstStyle/>
          <a:p>
            <a:fld id="{3436C80F-B963-4EDA-950E-CB420700D85A}" type="slidenum">
              <a:rPr lang="en-US" smtClean="0"/>
              <a:t>6</a:t>
            </a:fld>
            <a:endParaRPr lang="en-US"/>
          </a:p>
        </p:txBody>
      </p:sp>
    </p:spTree>
    <p:extLst>
      <p:ext uri="{BB962C8B-B14F-4D97-AF65-F5344CB8AC3E}">
        <p14:creationId xmlns:p14="http://schemas.microsoft.com/office/powerpoint/2010/main" val="382245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PerioTherapy’s dramatic results are achieved by synergistically balancing the correct ratio of only the highest quality ingredients. A formula’s ultimate bio-availability (the body’s ability to absorb nutrients) is determined by the proper combination and the quality of the nutrients selected. PerioTherapy, a diligent homecare program, and the personalized treatment from your dentist and hygienist are the key components to good oral health.</a:t>
            </a:r>
          </a:p>
          <a:p>
            <a:r>
              <a:rPr lang="en-US" dirty="0"/>
              <a:t>Benefits of </a:t>
            </a:r>
            <a:r>
              <a:rPr lang="en-US" dirty="0" err="1"/>
              <a:t>Pharmaden’s</a:t>
            </a:r>
            <a:r>
              <a:rPr lang="en-US" dirty="0"/>
              <a:t> PerioTherapy may include, but are not limited to:</a:t>
            </a:r>
          </a:p>
          <a:p>
            <a:r>
              <a:rPr lang="en-US" dirty="0"/>
              <a:t>· May reduce plaque*</a:t>
            </a:r>
          </a:p>
          <a:p>
            <a:r>
              <a:rPr lang="en-US" dirty="0"/>
              <a:t>· May reduce bleeding of the gums*</a:t>
            </a:r>
          </a:p>
          <a:p>
            <a:r>
              <a:rPr lang="en-US" dirty="0"/>
              <a:t>· May reduce pocket depth*</a:t>
            </a:r>
          </a:p>
          <a:p>
            <a:r>
              <a:rPr lang="en-US" dirty="0"/>
              <a:t>· May promote bone remineralization where bones can be regrown*</a:t>
            </a:r>
          </a:p>
          <a:p>
            <a:r>
              <a:rPr lang="en-US" dirty="0"/>
              <a:t>· May support the immune system and strengthen immune system functions*</a:t>
            </a:r>
          </a:p>
          <a:p>
            <a:r>
              <a:rPr lang="en-US" dirty="0"/>
              <a:t>Serving Size: 1 capsule</a:t>
            </a:r>
          </a:p>
          <a:p>
            <a:r>
              <a:rPr lang="en-US" dirty="0"/>
              <a:t>Suggested Use: 1 capsules twice daily with or without food or as recommended by your dentist or hygienist. Always check with your physician before taking any supplement or medicine.</a:t>
            </a:r>
          </a:p>
          <a:p>
            <a:r>
              <a:rPr lang="en-US" dirty="0"/>
              <a:t>PerioTherapy contains echinacea. Some studies show extended use of echinacea may weaken the immune system. People with immune disorders, such as multiple sclerosis, lupus, HIV and rheumatoid arthritis should not take echinacea supplements. If you are recommended to take PerioTherapy but unable to because of echinacea, ask your physician about PerioCare.</a:t>
            </a:r>
          </a:p>
          <a:p>
            <a:r>
              <a:rPr lang="en-US" dirty="0"/>
              <a:t>*These statements have not been evaluated by the Food and Drug Administration. This product is not intended to diagnose, treat, cure, or prevent any disease. Always check with your physician before taking any supplements</a:t>
            </a:r>
          </a:p>
        </p:txBody>
      </p:sp>
      <p:sp>
        <p:nvSpPr>
          <p:cNvPr id="4" name="Slide Number Placeholder 3"/>
          <p:cNvSpPr>
            <a:spLocks noGrp="1"/>
          </p:cNvSpPr>
          <p:nvPr>
            <p:ph type="sldNum" sz="quarter" idx="5"/>
          </p:nvPr>
        </p:nvSpPr>
        <p:spPr/>
        <p:txBody>
          <a:bodyPr/>
          <a:lstStyle/>
          <a:p>
            <a:fld id="{3436C80F-B963-4EDA-950E-CB420700D85A}" type="slidenum">
              <a:rPr lang="en-US" smtClean="0"/>
              <a:t>17</a:t>
            </a:fld>
            <a:endParaRPr lang="en-US"/>
          </a:p>
        </p:txBody>
      </p:sp>
    </p:spTree>
    <p:extLst>
      <p:ext uri="{BB962C8B-B14F-4D97-AF65-F5344CB8AC3E}">
        <p14:creationId xmlns:p14="http://schemas.microsoft.com/office/powerpoint/2010/main" val="14115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Highly absorbable nutrients for greater bone health1,114 mg of calcium per serving in the form of calcium citrate to help support bone health*800 IU of vitamin D3 per serving to help your body absorb calcium*197 mg Magnesium and essential bone supporting minerals: zinc, copper and manganese*Gentle on your digestive </a:t>
            </a:r>
            <a:r>
              <a:rPr lang="en-US" dirty="0" err="1"/>
              <a:t>systemCan</a:t>
            </a:r>
            <a:r>
              <a:rPr lang="en-US" dirty="0"/>
              <a:t> be taken with or without </a:t>
            </a:r>
            <a:r>
              <a:rPr lang="en-US" dirty="0" err="1"/>
              <a:t>foodFor</a:t>
            </a:r>
            <a:r>
              <a:rPr lang="en-US" dirty="0"/>
              <a:t> men and </a:t>
            </a:r>
            <a:r>
              <a:rPr lang="en-US" dirty="0" err="1"/>
              <a:t>womenSee</a:t>
            </a:r>
            <a:r>
              <a:rPr lang="en-US" dirty="0"/>
              <a:t> the benefits of each ingredient here: www.pharmaden.net/bone-supportContains 60mcg vitamin K2 (MK4/MK7):- MK4 – Recent studies show taking vitamin D, calcium, and magnesium supplements did not have a significant decrease in bone fractures and, instead, taking MK4 with calcium and vitamin D does significantly lowers bone fractures. MK4 stopped and reversed bone loss, grew stronger bones, and reduced fractures more than 80%.– MK7 – Shown to reduce fractures and maintain bone density. K2-7 safely directs calcium to your bones instead of your arteries (so arteries do not harden).Serving Size: 2 capsules once or twice daily with or without food or as recommended by your doctor, pharmacist, or healthcare professional. Always check with your physician before taking any supplement or medicine.</a:t>
            </a:r>
          </a:p>
        </p:txBody>
      </p:sp>
      <p:sp>
        <p:nvSpPr>
          <p:cNvPr id="4" name="Slide Number Placeholder 3"/>
          <p:cNvSpPr>
            <a:spLocks noGrp="1"/>
          </p:cNvSpPr>
          <p:nvPr>
            <p:ph type="sldNum" sz="quarter" idx="5"/>
          </p:nvPr>
        </p:nvSpPr>
        <p:spPr/>
        <p:txBody>
          <a:bodyPr/>
          <a:lstStyle/>
          <a:p>
            <a:fld id="{3436C80F-B963-4EDA-950E-CB420700D85A}" type="slidenum">
              <a:rPr lang="en-US" smtClean="0"/>
              <a:t>18</a:t>
            </a:fld>
            <a:endParaRPr lang="en-US"/>
          </a:p>
        </p:txBody>
      </p:sp>
    </p:spTree>
    <p:extLst>
      <p:ext uri="{BB962C8B-B14F-4D97-AF65-F5344CB8AC3E}">
        <p14:creationId xmlns:p14="http://schemas.microsoft.com/office/powerpoint/2010/main" val="106314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Systemic Support: PerioCare Maintenance &amp; Prevention is specifically designed as the perfect complement following PerioTherapy, to help maintain the results of the Dentist’s Treatment. </a:t>
            </a:r>
            <a:r>
              <a:rPr lang="en-US" dirty="0" err="1"/>
              <a:t>Pharmaden’s</a:t>
            </a:r>
            <a:r>
              <a:rPr lang="en-US" dirty="0"/>
              <a:t> PerioCare special proprietary formulation developed to help maintain and enhance the body’s host resistance.</a:t>
            </a:r>
          </a:p>
          <a:p>
            <a:endParaRPr lang="en-US" dirty="0"/>
          </a:p>
          <a:p>
            <a:r>
              <a:rPr lang="en-US" dirty="0"/>
              <a:t>Optional: Continue OsteoTherapy+ as an ongoing support program for bone re-mineralization. Calcium supplementation may also reduce the risk of osteoporosis.</a:t>
            </a:r>
          </a:p>
          <a:p>
            <a:endParaRPr lang="en-US" dirty="0"/>
          </a:p>
          <a:p>
            <a:r>
              <a:rPr lang="en-US" dirty="0"/>
              <a:t>Serving Size: 1 capsule</a:t>
            </a:r>
          </a:p>
          <a:p>
            <a:endParaRPr lang="en-US" dirty="0"/>
          </a:p>
          <a:p>
            <a:r>
              <a:rPr lang="en-US" dirty="0"/>
              <a:t>Suggested Use: 1 capsules twice daily with or without food or as recommended b your dentist or hygienist. Always check with your physician before taking any supplement or medicine.</a:t>
            </a:r>
          </a:p>
          <a:p>
            <a:endParaRPr lang="en-US" dirty="0"/>
          </a:p>
          <a:p>
            <a:r>
              <a:rPr lang="en-US" dirty="0"/>
              <a:t>1</a:t>
            </a:r>
          </a:p>
          <a:p>
            <a:r>
              <a:rPr lang="en-US" dirty="0"/>
              <a:t>ADD TO CART</a:t>
            </a:r>
          </a:p>
          <a:p>
            <a:r>
              <a:rPr lang="en-US" dirty="0"/>
              <a:t>SKU: 3 Category: </a:t>
            </a:r>
            <a:r>
              <a:rPr lang="en-US" dirty="0" err="1"/>
              <a:t>Pharmaden</a:t>
            </a:r>
            <a:r>
              <a:rPr lang="en-US" dirty="0"/>
              <a:t> Products</a:t>
            </a:r>
          </a:p>
          <a:p>
            <a:r>
              <a:rPr lang="en-US" dirty="0"/>
              <a:t>Description Additional information</a:t>
            </a:r>
          </a:p>
        </p:txBody>
      </p:sp>
      <p:sp>
        <p:nvSpPr>
          <p:cNvPr id="4" name="Slide Number Placeholder 3"/>
          <p:cNvSpPr>
            <a:spLocks noGrp="1"/>
          </p:cNvSpPr>
          <p:nvPr>
            <p:ph type="sldNum" sz="quarter" idx="5"/>
          </p:nvPr>
        </p:nvSpPr>
        <p:spPr/>
        <p:txBody>
          <a:bodyPr/>
          <a:lstStyle/>
          <a:p>
            <a:fld id="{3436C80F-B963-4EDA-950E-CB420700D85A}" type="slidenum">
              <a:rPr lang="en-US" smtClean="0"/>
              <a:t>19</a:t>
            </a:fld>
            <a:endParaRPr lang="en-US"/>
          </a:p>
        </p:txBody>
      </p:sp>
    </p:spTree>
    <p:extLst>
      <p:ext uri="{BB962C8B-B14F-4D97-AF65-F5344CB8AC3E}">
        <p14:creationId xmlns:p14="http://schemas.microsoft.com/office/powerpoint/2010/main" val="89415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10DEA-6385-F94C-90AC-0C2048FE01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47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47474"/>
                </a:solidFill>
                <a:effectLst/>
                <a:latin typeface="Open Sans" panose="020B0606030504020204" pitchFamily="34" charset="0"/>
              </a:rPr>
              <a:t>We’re putting our money where YOUR mouth is with our Empty Bottle Money Back Guarantee. Use our 3 month Complete Kit, then take your empty bottles to your hygienist or dentist to compare your gum health before and after using The Clean Kiss Solution. If your gums are not healthier*, we will refund your money (except shipping). Send your name and your dentist’s name to info@cleankiss.com so we can verify your claim. We’re not worried. Clean Kiss is THAT good! * Healthier means either bleeding or tissue damage (pocketing) has improved since your last periodontal charting done within 6 months before using Clean Kiss. The 3 month Complete kit includes: Complete 90 day supply of all the Clean Kiss Oral Care System, including Perio Therapy, Osteo+ Nutraceuticals and Oral Probiotics to Scrub toothpaste and Swish Mouthwash. A kiss of health with your clean kiss!</a:t>
            </a:r>
            <a:endParaRPr lang="en-US" dirty="0"/>
          </a:p>
        </p:txBody>
      </p:sp>
      <p:sp>
        <p:nvSpPr>
          <p:cNvPr id="4" name="Slide Number Placeholder 3"/>
          <p:cNvSpPr>
            <a:spLocks noGrp="1"/>
          </p:cNvSpPr>
          <p:nvPr>
            <p:ph type="sldNum" sz="quarter" idx="5"/>
          </p:nvPr>
        </p:nvSpPr>
        <p:spPr/>
        <p:txBody>
          <a:bodyPr/>
          <a:lstStyle/>
          <a:p>
            <a:fld id="{3436C80F-B963-4EDA-950E-CB420700D85A}" type="slidenum">
              <a:rPr lang="en-US" smtClean="0"/>
              <a:t>23</a:t>
            </a:fld>
            <a:endParaRPr lang="en-US"/>
          </a:p>
        </p:txBody>
      </p:sp>
    </p:spTree>
    <p:extLst>
      <p:ext uri="{BB962C8B-B14F-4D97-AF65-F5344CB8AC3E}">
        <p14:creationId xmlns:p14="http://schemas.microsoft.com/office/powerpoint/2010/main" val="152595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7C9B81F-C347-4BEF-BFDF-29C42F48304A}" type="datetimeFigureOut">
              <a:rPr lang="en-US" smtClean="0">
                <a:solidFill>
                  <a:srgbClr val="DBF5F9">
                    <a:shade val="90000"/>
                  </a:srgbClr>
                </a:solidFill>
              </a:rPr>
              <a:pPr/>
              <a:t>2/26/2023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42AED99-7FB4-404E-8A97-64753DCE42EC}"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8401207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33522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DBF5F9">
                    <a:shade val="90000"/>
                  </a:srgbClr>
                </a:solidFill>
              </a:rPr>
              <a:pPr/>
              <a:t>2/26/2023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4426301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47750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97298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114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1037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140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5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3497994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5762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2/26/2023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69595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7FBA-443F-473C-85FF-127E7AE1252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A638DF0-0721-4EA4-A6D6-9C69260830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7222C92-DD7F-436A-AE03-D55F67580E58}"/>
              </a:ext>
            </a:extLst>
          </p:cNvPr>
          <p:cNvSpPr>
            <a:spLocks noGrp="1"/>
          </p:cNvSpPr>
          <p:nvPr>
            <p:ph type="dt" sz="half" idx="10"/>
          </p:nvPr>
        </p:nvSpPr>
        <p:spPr/>
        <p:txBody>
          <a:bodyPr/>
          <a:lstStyle/>
          <a:p>
            <a:fld id="{24CB8662-85BD-48A1-9FD0-4AACA191FCF5}" type="datetime1">
              <a:rPr lang="en-US" smtClean="0"/>
              <a:t>2/26/2023</a:t>
            </a:fld>
            <a:endParaRPr lang="en-US"/>
          </a:p>
        </p:txBody>
      </p:sp>
      <p:sp>
        <p:nvSpPr>
          <p:cNvPr id="5" name="Footer Placeholder 4">
            <a:extLst>
              <a:ext uri="{FF2B5EF4-FFF2-40B4-BE49-F238E27FC236}">
                <a16:creationId xmlns:a16="http://schemas.microsoft.com/office/drawing/2014/main" id="{ADAC9547-E147-43C3-9B37-BF1F52EA7EC0}"/>
              </a:ext>
            </a:extLst>
          </p:cNvPr>
          <p:cNvSpPr>
            <a:spLocks noGrp="1"/>
          </p:cNvSpPr>
          <p:nvPr>
            <p:ph type="ftr" sz="quarter" idx="11"/>
          </p:nvPr>
        </p:nvSpPr>
        <p:spPr/>
        <p:txBody>
          <a:bodyPr/>
          <a:lstStyle/>
          <a:p>
            <a:r>
              <a:rPr lang="en-US"/>
              <a:t>Copyright of HCP Wellnet, LLC</a:t>
            </a:r>
          </a:p>
        </p:txBody>
      </p:sp>
      <p:sp>
        <p:nvSpPr>
          <p:cNvPr id="6" name="Slide Number Placeholder 5">
            <a:extLst>
              <a:ext uri="{FF2B5EF4-FFF2-40B4-BE49-F238E27FC236}">
                <a16:creationId xmlns:a16="http://schemas.microsoft.com/office/drawing/2014/main" id="{3D1AD547-95CC-4745-BBF3-83FE102D4DBB}"/>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2959645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88E2F-4B85-4BDC-ABDB-CD710182F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FAB7-1C34-456D-9698-0E7CD047E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D3E42-D209-440D-910D-8D85A848E6EB}"/>
              </a:ext>
            </a:extLst>
          </p:cNvPr>
          <p:cNvSpPr>
            <a:spLocks noGrp="1"/>
          </p:cNvSpPr>
          <p:nvPr>
            <p:ph type="dt" sz="half" idx="10"/>
          </p:nvPr>
        </p:nvSpPr>
        <p:spPr/>
        <p:txBody>
          <a:bodyPr/>
          <a:lstStyle/>
          <a:p>
            <a:fld id="{FD30AF8D-0209-454C-BB9B-EF68804E99EF}" type="datetime1">
              <a:rPr lang="en-US" smtClean="0"/>
              <a:t>2/26/2023</a:t>
            </a:fld>
            <a:endParaRPr lang="en-US"/>
          </a:p>
        </p:txBody>
      </p:sp>
      <p:sp>
        <p:nvSpPr>
          <p:cNvPr id="5" name="Footer Placeholder 4">
            <a:extLst>
              <a:ext uri="{FF2B5EF4-FFF2-40B4-BE49-F238E27FC236}">
                <a16:creationId xmlns:a16="http://schemas.microsoft.com/office/drawing/2014/main" id="{ADE3A140-9D65-4A75-8E3F-9B96B3BF038A}"/>
              </a:ext>
            </a:extLst>
          </p:cNvPr>
          <p:cNvSpPr>
            <a:spLocks noGrp="1"/>
          </p:cNvSpPr>
          <p:nvPr>
            <p:ph type="ftr" sz="quarter" idx="11"/>
          </p:nvPr>
        </p:nvSpPr>
        <p:spPr/>
        <p:txBody>
          <a:bodyPr/>
          <a:lstStyle/>
          <a:p>
            <a:r>
              <a:rPr lang="en-US"/>
              <a:t>Copyright of HCP Wellnet, LLC</a:t>
            </a:r>
          </a:p>
        </p:txBody>
      </p:sp>
      <p:sp>
        <p:nvSpPr>
          <p:cNvPr id="6" name="Slide Number Placeholder 5">
            <a:extLst>
              <a:ext uri="{FF2B5EF4-FFF2-40B4-BE49-F238E27FC236}">
                <a16:creationId xmlns:a16="http://schemas.microsoft.com/office/drawing/2014/main" id="{85442249-057F-4C14-9065-78310D5E6969}"/>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3186310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697E-65C9-4226-9F60-F355E99EFEE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C2FB6EC-E1E4-4873-9B64-D69EDA1B279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75B90A-E45E-4270-8F99-AD369FE17EEB}"/>
              </a:ext>
            </a:extLst>
          </p:cNvPr>
          <p:cNvSpPr>
            <a:spLocks noGrp="1"/>
          </p:cNvSpPr>
          <p:nvPr>
            <p:ph type="dt" sz="half" idx="10"/>
          </p:nvPr>
        </p:nvSpPr>
        <p:spPr/>
        <p:txBody>
          <a:bodyPr/>
          <a:lstStyle/>
          <a:p>
            <a:fld id="{EFF730B0-7404-4F2E-A5B1-AA69BD955B1E}" type="datetime1">
              <a:rPr lang="en-US" smtClean="0"/>
              <a:t>2/26/2023</a:t>
            </a:fld>
            <a:endParaRPr lang="en-US"/>
          </a:p>
        </p:txBody>
      </p:sp>
      <p:sp>
        <p:nvSpPr>
          <p:cNvPr id="5" name="Footer Placeholder 4">
            <a:extLst>
              <a:ext uri="{FF2B5EF4-FFF2-40B4-BE49-F238E27FC236}">
                <a16:creationId xmlns:a16="http://schemas.microsoft.com/office/drawing/2014/main" id="{02FEA51F-C730-4A6A-86FC-F726F26C287C}"/>
              </a:ext>
            </a:extLst>
          </p:cNvPr>
          <p:cNvSpPr>
            <a:spLocks noGrp="1"/>
          </p:cNvSpPr>
          <p:nvPr>
            <p:ph type="ftr" sz="quarter" idx="11"/>
          </p:nvPr>
        </p:nvSpPr>
        <p:spPr/>
        <p:txBody>
          <a:bodyPr/>
          <a:lstStyle/>
          <a:p>
            <a:r>
              <a:rPr lang="en-US"/>
              <a:t>Copyright of HCP Wellnet, LLC</a:t>
            </a:r>
          </a:p>
        </p:txBody>
      </p:sp>
      <p:sp>
        <p:nvSpPr>
          <p:cNvPr id="6" name="Slide Number Placeholder 5">
            <a:extLst>
              <a:ext uri="{FF2B5EF4-FFF2-40B4-BE49-F238E27FC236}">
                <a16:creationId xmlns:a16="http://schemas.microsoft.com/office/drawing/2014/main" id="{EF81B8B4-F62C-4A1B-B08C-A8A40C5E6EC8}"/>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617411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EF40-B48C-43EF-9FCA-F8DA20285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0FF0C-B1B7-4F30-8CCC-7C0660B50E9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A113B2-F71C-43BC-93EC-89C64645A1A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C06837-8B8D-4FD0-BBAA-16CDBCD046F8}"/>
              </a:ext>
            </a:extLst>
          </p:cNvPr>
          <p:cNvSpPr>
            <a:spLocks noGrp="1"/>
          </p:cNvSpPr>
          <p:nvPr>
            <p:ph type="dt" sz="half" idx="10"/>
          </p:nvPr>
        </p:nvSpPr>
        <p:spPr/>
        <p:txBody>
          <a:bodyPr/>
          <a:lstStyle/>
          <a:p>
            <a:fld id="{4C596F05-A4AF-440D-98CA-1818169247D5}" type="datetime1">
              <a:rPr lang="en-US" smtClean="0"/>
              <a:t>2/26/2023</a:t>
            </a:fld>
            <a:endParaRPr lang="en-US"/>
          </a:p>
        </p:txBody>
      </p:sp>
      <p:sp>
        <p:nvSpPr>
          <p:cNvPr id="6" name="Footer Placeholder 5">
            <a:extLst>
              <a:ext uri="{FF2B5EF4-FFF2-40B4-BE49-F238E27FC236}">
                <a16:creationId xmlns:a16="http://schemas.microsoft.com/office/drawing/2014/main" id="{DF9D7867-F3CE-4CB0-91B1-63479469E406}"/>
              </a:ext>
            </a:extLst>
          </p:cNvPr>
          <p:cNvSpPr>
            <a:spLocks noGrp="1"/>
          </p:cNvSpPr>
          <p:nvPr>
            <p:ph type="ftr" sz="quarter" idx="11"/>
          </p:nvPr>
        </p:nvSpPr>
        <p:spPr/>
        <p:txBody>
          <a:bodyPr/>
          <a:lstStyle/>
          <a:p>
            <a:r>
              <a:rPr lang="en-US"/>
              <a:t>Copyright of HCP Wellnet, LLC</a:t>
            </a:r>
          </a:p>
        </p:txBody>
      </p:sp>
      <p:sp>
        <p:nvSpPr>
          <p:cNvPr id="7" name="Slide Number Placeholder 6">
            <a:extLst>
              <a:ext uri="{FF2B5EF4-FFF2-40B4-BE49-F238E27FC236}">
                <a16:creationId xmlns:a16="http://schemas.microsoft.com/office/drawing/2014/main" id="{8A2856CE-87E7-4D1D-803B-4A65FB1C8AFA}"/>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1896068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8768-664B-4018-9A3E-CC9CBAA891C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9150F0-9BD6-46AD-B184-C84F615440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0F75E13-B948-4190-A3B1-A02DBA8A240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25140C-D2B7-43A1-83B5-CC9A89F53A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E9DB3-45D1-4D7F-B8CC-6A4213382AE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9381A-A61E-4E4B-AFC5-FBBF7D7BF717}"/>
              </a:ext>
            </a:extLst>
          </p:cNvPr>
          <p:cNvSpPr>
            <a:spLocks noGrp="1"/>
          </p:cNvSpPr>
          <p:nvPr>
            <p:ph type="dt" sz="half" idx="10"/>
          </p:nvPr>
        </p:nvSpPr>
        <p:spPr/>
        <p:txBody>
          <a:bodyPr/>
          <a:lstStyle/>
          <a:p>
            <a:fld id="{4EE95A22-D770-43AF-B45F-D7CEB7EA16C7}" type="datetime1">
              <a:rPr lang="en-US" smtClean="0"/>
              <a:t>2/26/2023</a:t>
            </a:fld>
            <a:endParaRPr lang="en-US"/>
          </a:p>
        </p:txBody>
      </p:sp>
      <p:sp>
        <p:nvSpPr>
          <p:cNvPr id="8" name="Footer Placeholder 7">
            <a:extLst>
              <a:ext uri="{FF2B5EF4-FFF2-40B4-BE49-F238E27FC236}">
                <a16:creationId xmlns:a16="http://schemas.microsoft.com/office/drawing/2014/main" id="{12772AC5-8D8F-4D1C-B4B1-023A0A96069E}"/>
              </a:ext>
            </a:extLst>
          </p:cNvPr>
          <p:cNvSpPr>
            <a:spLocks noGrp="1"/>
          </p:cNvSpPr>
          <p:nvPr>
            <p:ph type="ftr" sz="quarter" idx="11"/>
          </p:nvPr>
        </p:nvSpPr>
        <p:spPr/>
        <p:txBody>
          <a:bodyPr/>
          <a:lstStyle/>
          <a:p>
            <a:r>
              <a:rPr lang="en-US"/>
              <a:t>Copyright of HCP Wellnet, LLC</a:t>
            </a:r>
          </a:p>
        </p:txBody>
      </p:sp>
      <p:sp>
        <p:nvSpPr>
          <p:cNvPr id="9" name="Slide Number Placeholder 8">
            <a:extLst>
              <a:ext uri="{FF2B5EF4-FFF2-40B4-BE49-F238E27FC236}">
                <a16:creationId xmlns:a16="http://schemas.microsoft.com/office/drawing/2014/main" id="{95F3E225-815A-41CD-B663-BBF7AFB3FA81}"/>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2477379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5AF8-4E8E-4649-9080-F0EC53C4B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B4A69-DE57-45C7-B55B-92A114F46A61}"/>
              </a:ext>
            </a:extLst>
          </p:cNvPr>
          <p:cNvSpPr>
            <a:spLocks noGrp="1"/>
          </p:cNvSpPr>
          <p:nvPr>
            <p:ph type="dt" sz="half" idx="10"/>
          </p:nvPr>
        </p:nvSpPr>
        <p:spPr/>
        <p:txBody>
          <a:bodyPr/>
          <a:lstStyle/>
          <a:p>
            <a:fld id="{593833EA-F740-493E-BA0E-3C85421A6300}" type="datetime1">
              <a:rPr lang="en-US" smtClean="0"/>
              <a:t>2/26/2023</a:t>
            </a:fld>
            <a:endParaRPr lang="en-US"/>
          </a:p>
        </p:txBody>
      </p:sp>
      <p:sp>
        <p:nvSpPr>
          <p:cNvPr id="4" name="Footer Placeholder 3">
            <a:extLst>
              <a:ext uri="{FF2B5EF4-FFF2-40B4-BE49-F238E27FC236}">
                <a16:creationId xmlns:a16="http://schemas.microsoft.com/office/drawing/2014/main" id="{6F4899A1-6D55-441B-ADA4-129FB34F27CA}"/>
              </a:ext>
            </a:extLst>
          </p:cNvPr>
          <p:cNvSpPr>
            <a:spLocks noGrp="1"/>
          </p:cNvSpPr>
          <p:nvPr>
            <p:ph type="ftr" sz="quarter" idx="11"/>
          </p:nvPr>
        </p:nvSpPr>
        <p:spPr/>
        <p:txBody>
          <a:bodyPr/>
          <a:lstStyle/>
          <a:p>
            <a:r>
              <a:rPr lang="en-US"/>
              <a:t>Copyright of HCP Wellnet, LLC</a:t>
            </a:r>
          </a:p>
        </p:txBody>
      </p:sp>
      <p:sp>
        <p:nvSpPr>
          <p:cNvPr id="5" name="Slide Number Placeholder 4">
            <a:extLst>
              <a:ext uri="{FF2B5EF4-FFF2-40B4-BE49-F238E27FC236}">
                <a16:creationId xmlns:a16="http://schemas.microsoft.com/office/drawing/2014/main" id="{171E423D-E4F3-4872-8CCA-8F49BF71F701}"/>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2880064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0C2B7-1E93-4BDF-A3DE-0A5B5E87A696}"/>
              </a:ext>
            </a:extLst>
          </p:cNvPr>
          <p:cNvSpPr>
            <a:spLocks noGrp="1"/>
          </p:cNvSpPr>
          <p:nvPr>
            <p:ph type="dt" sz="half" idx="10"/>
          </p:nvPr>
        </p:nvSpPr>
        <p:spPr/>
        <p:txBody>
          <a:bodyPr/>
          <a:lstStyle/>
          <a:p>
            <a:fld id="{33963276-1806-4AF5-B42F-243AAECF13D1}" type="datetime1">
              <a:rPr lang="en-US" smtClean="0"/>
              <a:t>2/26/2023</a:t>
            </a:fld>
            <a:endParaRPr lang="en-US"/>
          </a:p>
        </p:txBody>
      </p:sp>
      <p:sp>
        <p:nvSpPr>
          <p:cNvPr id="3" name="Footer Placeholder 2">
            <a:extLst>
              <a:ext uri="{FF2B5EF4-FFF2-40B4-BE49-F238E27FC236}">
                <a16:creationId xmlns:a16="http://schemas.microsoft.com/office/drawing/2014/main" id="{48A18CCB-1D68-47B0-913E-9678F41AA6C7}"/>
              </a:ext>
            </a:extLst>
          </p:cNvPr>
          <p:cNvSpPr>
            <a:spLocks noGrp="1"/>
          </p:cNvSpPr>
          <p:nvPr>
            <p:ph type="ftr" sz="quarter" idx="11"/>
          </p:nvPr>
        </p:nvSpPr>
        <p:spPr/>
        <p:txBody>
          <a:bodyPr/>
          <a:lstStyle/>
          <a:p>
            <a:r>
              <a:rPr lang="en-US"/>
              <a:t>Copyright of HCP Wellnet, LLC</a:t>
            </a:r>
          </a:p>
        </p:txBody>
      </p:sp>
      <p:sp>
        <p:nvSpPr>
          <p:cNvPr id="4" name="Slide Number Placeholder 3">
            <a:extLst>
              <a:ext uri="{FF2B5EF4-FFF2-40B4-BE49-F238E27FC236}">
                <a16:creationId xmlns:a16="http://schemas.microsoft.com/office/drawing/2014/main" id="{AABD81A4-2C3D-42ED-BFAD-38054EBD2EE2}"/>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418658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1625-B34E-4A00-AE97-C290A04A7E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30A1F7-BA6B-4FC9-99BA-1FE391C8AF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F3144-8FFD-4708-93CB-85DD7588AE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9E7FE87-6106-41B8-8D1E-79CDB6EB586E}"/>
              </a:ext>
            </a:extLst>
          </p:cNvPr>
          <p:cNvSpPr>
            <a:spLocks noGrp="1"/>
          </p:cNvSpPr>
          <p:nvPr>
            <p:ph type="dt" sz="half" idx="10"/>
          </p:nvPr>
        </p:nvSpPr>
        <p:spPr/>
        <p:txBody>
          <a:bodyPr/>
          <a:lstStyle/>
          <a:p>
            <a:fld id="{052D3FE2-D554-4186-AACA-F73429733EC9}" type="datetime1">
              <a:rPr lang="en-US" smtClean="0"/>
              <a:t>2/26/2023</a:t>
            </a:fld>
            <a:endParaRPr lang="en-US"/>
          </a:p>
        </p:txBody>
      </p:sp>
      <p:sp>
        <p:nvSpPr>
          <p:cNvPr id="6" name="Footer Placeholder 5">
            <a:extLst>
              <a:ext uri="{FF2B5EF4-FFF2-40B4-BE49-F238E27FC236}">
                <a16:creationId xmlns:a16="http://schemas.microsoft.com/office/drawing/2014/main" id="{81539118-4336-4E83-A0BE-58811AA5AE4E}"/>
              </a:ext>
            </a:extLst>
          </p:cNvPr>
          <p:cNvSpPr>
            <a:spLocks noGrp="1"/>
          </p:cNvSpPr>
          <p:nvPr>
            <p:ph type="ftr" sz="quarter" idx="11"/>
          </p:nvPr>
        </p:nvSpPr>
        <p:spPr/>
        <p:txBody>
          <a:bodyPr/>
          <a:lstStyle/>
          <a:p>
            <a:r>
              <a:rPr lang="en-US"/>
              <a:t>Copyright of HCP Wellnet, LLC</a:t>
            </a:r>
          </a:p>
        </p:txBody>
      </p:sp>
      <p:sp>
        <p:nvSpPr>
          <p:cNvPr id="7" name="Slide Number Placeholder 6">
            <a:extLst>
              <a:ext uri="{FF2B5EF4-FFF2-40B4-BE49-F238E27FC236}">
                <a16:creationId xmlns:a16="http://schemas.microsoft.com/office/drawing/2014/main" id="{E9F56711-FAF3-4F83-AF78-F3BACC694E60}"/>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2389816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D5F1-963A-4DAB-9917-0EB5F7E301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3A37F96-6948-4770-AFD0-85A27EE0B3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367F4C-9E08-40F1-AD21-D53D8F50E6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1F505A-B904-43E3-A046-61D802ABDC3A}"/>
              </a:ext>
            </a:extLst>
          </p:cNvPr>
          <p:cNvSpPr>
            <a:spLocks noGrp="1"/>
          </p:cNvSpPr>
          <p:nvPr>
            <p:ph type="dt" sz="half" idx="10"/>
          </p:nvPr>
        </p:nvSpPr>
        <p:spPr/>
        <p:txBody>
          <a:bodyPr/>
          <a:lstStyle/>
          <a:p>
            <a:fld id="{8DE296AD-A249-465A-9ABB-312C8C7C188B}" type="datetime1">
              <a:rPr lang="en-US" smtClean="0"/>
              <a:t>2/26/2023</a:t>
            </a:fld>
            <a:endParaRPr lang="en-US"/>
          </a:p>
        </p:txBody>
      </p:sp>
      <p:sp>
        <p:nvSpPr>
          <p:cNvPr id="6" name="Footer Placeholder 5">
            <a:extLst>
              <a:ext uri="{FF2B5EF4-FFF2-40B4-BE49-F238E27FC236}">
                <a16:creationId xmlns:a16="http://schemas.microsoft.com/office/drawing/2014/main" id="{C5617AB7-EB55-4990-A9E7-51434D25222A}"/>
              </a:ext>
            </a:extLst>
          </p:cNvPr>
          <p:cNvSpPr>
            <a:spLocks noGrp="1"/>
          </p:cNvSpPr>
          <p:nvPr>
            <p:ph type="ftr" sz="quarter" idx="11"/>
          </p:nvPr>
        </p:nvSpPr>
        <p:spPr/>
        <p:txBody>
          <a:bodyPr/>
          <a:lstStyle/>
          <a:p>
            <a:r>
              <a:rPr lang="en-US"/>
              <a:t>Copyright of HCP Wellnet, LLC</a:t>
            </a:r>
          </a:p>
        </p:txBody>
      </p:sp>
      <p:sp>
        <p:nvSpPr>
          <p:cNvPr id="7" name="Slide Number Placeholder 6">
            <a:extLst>
              <a:ext uri="{FF2B5EF4-FFF2-40B4-BE49-F238E27FC236}">
                <a16:creationId xmlns:a16="http://schemas.microsoft.com/office/drawing/2014/main" id="{D0795BA5-B321-4C0E-8C18-4C8093A8273D}"/>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229573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75CF-3C38-47BE-A1F8-8EFF921279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F3C7C9-A727-4881-9DAD-C781443DE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97F9B-E1DE-4946-885A-482CCF7F3F27}"/>
              </a:ext>
            </a:extLst>
          </p:cNvPr>
          <p:cNvSpPr>
            <a:spLocks noGrp="1"/>
          </p:cNvSpPr>
          <p:nvPr>
            <p:ph type="dt" sz="half" idx="10"/>
          </p:nvPr>
        </p:nvSpPr>
        <p:spPr/>
        <p:txBody>
          <a:bodyPr/>
          <a:lstStyle/>
          <a:p>
            <a:fld id="{01E6DDFA-756A-4F9A-AFC4-18DB228A10DD}" type="datetime1">
              <a:rPr lang="en-US" smtClean="0"/>
              <a:t>2/26/2023</a:t>
            </a:fld>
            <a:endParaRPr lang="en-US"/>
          </a:p>
        </p:txBody>
      </p:sp>
      <p:sp>
        <p:nvSpPr>
          <p:cNvPr id="5" name="Footer Placeholder 4">
            <a:extLst>
              <a:ext uri="{FF2B5EF4-FFF2-40B4-BE49-F238E27FC236}">
                <a16:creationId xmlns:a16="http://schemas.microsoft.com/office/drawing/2014/main" id="{18311D48-1057-4F9D-8C71-ADFAE45834B3}"/>
              </a:ext>
            </a:extLst>
          </p:cNvPr>
          <p:cNvSpPr>
            <a:spLocks noGrp="1"/>
          </p:cNvSpPr>
          <p:nvPr>
            <p:ph type="ftr" sz="quarter" idx="11"/>
          </p:nvPr>
        </p:nvSpPr>
        <p:spPr/>
        <p:txBody>
          <a:bodyPr/>
          <a:lstStyle/>
          <a:p>
            <a:r>
              <a:rPr lang="en-US"/>
              <a:t>Copyright of HCP Wellnet, LLC</a:t>
            </a:r>
          </a:p>
        </p:txBody>
      </p:sp>
      <p:sp>
        <p:nvSpPr>
          <p:cNvPr id="6" name="Slide Number Placeholder 5">
            <a:extLst>
              <a:ext uri="{FF2B5EF4-FFF2-40B4-BE49-F238E27FC236}">
                <a16:creationId xmlns:a16="http://schemas.microsoft.com/office/drawing/2014/main" id="{BE265218-C208-444D-BCDB-AF32922CB871}"/>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2583009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5AF31-E74D-42DA-9802-6F38C42397C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4DC21E-1296-4AEA-97A4-B4C817D6292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6B38-E2F7-43DE-B2D9-FB5B6FC27AEB}"/>
              </a:ext>
            </a:extLst>
          </p:cNvPr>
          <p:cNvSpPr>
            <a:spLocks noGrp="1"/>
          </p:cNvSpPr>
          <p:nvPr>
            <p:ph type="dt" sz="half" idx="10"/>
          </p:nvPr>
        </p:nvSpPr>
        <p:spPr/>
        <p:txBody>
          <a:bodyPr/>
          <a:lstStyle/>
          <a:p>
            <a:fld id="{967DF1C5-3A6F-4000-A108-9DF6B78F6254}" type="datetime1">
              <a:rPr lang="en-US" smtClean="0"/>
              <a:t>2/26/2023</a:t>
            </a:fld>
            <a:endParaRPr lang="en-US"/>
          </a:p>
        </p:txBody>
      </p:sp>
      <p:sp>
        <p:nvSpPr>
          <p:cNvPr id="5" name="Footer Placeholder 4">
            <a:extLst>
              <a:ext uri="{FF2B5EF4-FFF2-40B4-BE49-F238E27FC236}">
                <a16:creationId xmlns:a16="http://schemas.microsoft.com/office/drawing/2014/main" id="{1FF384A0-94F8-4B5C-82C4-1B28293D75CD}"/>
              </a:ext>
            </a:extLst>
          </p:cNvPr>
          <p:cNvSpPr>
            <a:spLocks noGrp="1"/>
          </p:cNvSpPr>
          <p:nvPr>
            <p:ph type="ftr" sz="quarter" idx="11"/>
          </p:nvPr>
        </p:nvSpPr>
        <p:spPr/>
        <p:txBody>
          <a:bodyPr/>
          <a:lstStyle/>
          <a:p>
            <a:r>
              <a:rPr lang="en-US"/>
              <a:t>Copyright of HCP Wellnet, LLC</a:t>
            </a:r>
          </a:p>
        </p:txBody>
      </p:sp>
      <p:sp>
        <p:nvSpPr>
          <p:cNvPr id="6" name="Slide Number Placeholder 5">
            <a:extLst>
              <a:ext uri="{FF2B5EF4-FFF2-40B4-BE49-F238E27FC236}">
                <a16:creationId xmlns:a16="http://schemas.microsoft.com/office/drawing/2014/main" id="{2873B333-7551-4FC7-9FF0-55B55D0E3A66}"/>
              </a:ext>
            </a:extLst>
          </p:cNvPr>
          <p:cNvSpPr>
            <a:spLocks noGrp="1"/>
          </p:cNvSpPr>
          <p:nvPr>
            <p:ph type="sldNum" sz="quarter" idx="12"/>
          </p:nvPr>
        </p:nvSpPr>
        <p:spPr/>
        <p:txBody>
          <a:bodyPr/>
          <a:lstStyle/>
          <a:p>
            <a:fld id="{EEA5AC66-35E3-45FD-98C0-7F74BAD73187}" type="slidenum">
              <a:rPr lang="en-US" smtClean="0"/>
              <a:t>‹#›</a:t>
            </a:fld>
            <a:endParaRPr lang="en-US"/>
          </a:p>
        </p:txBody>
      </p:sp>
    </p:spTree>
    <p:extLst>
      <p:ext uri="{BB962C8B-B14F-4D97-AF65-F5344CB8AC3E}">
        <p14:creationId xmlns:p14="http://schemas.microsoft.com/office/powerpoint/2010/main" val="1135617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6376" y="152400"/>
            <a:ext cx="8632825" cy="762000"/>
          </a:xfrm>
        </p:spPr>
        <p:txBody>
          <a:bodyPr/>
          <a:lstStyle/>
          <a:p>
            <a:r>
              <a:rPr lang="en-US"/>
              <a:t>Click to edit Master title style</a:t>
            </a:r>
          </a:p>
        </p:txBody>
      </p:sp>
      <p:sp>
        <p:nvSpPr>
          <p:cNvPr id="3" name="Table Placeholder 2"/>
          <p:cNvSpPr>
            <a:spLocks noGrp="1"/>
          </p:cNvSpPr>
          <p:nvPr>
            <p:ph type="tbl" idx="1"/>
          </p:nvPr>
        </p:nvSpPr>
        <p:spPr>
          <a:xfrm>
            <a:off x="411164" y="1219202"/>
            <a:ext cx="8512175" cy="5114925"/>
          </a:xfrm>
        </p:spPr>
        <p:txBody>
          <a:bodyPr/>
          <a:lstStyle/>
          <a:p>
            <a:pPr lvl="0"/>
            <a:endParaRPr lang="en-US" noProof="0"/>
          </a:p>
        </p:txBody>
      </p:sp>
      <p:sp>
        <p:nvSpPr>
          <p:cNvPr id="4" name="Rectangle 5">
            <a:extLst>
              <a:ext uri="{FF2B5EF4-FFF2-40B4-BE49-F238E27FC236}">
                <a16:creationId xmlns:a16="http://schemas.microsoft.com/office/drawing/2014/main" id="{7B5690F5-5197-D535-DD88-374C768954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D63453A-B2D4-D4DE-069F-136D73D1CE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BC24D0D-AD9B-E30A-6E30-FA3994208F88}"/>
              </a:ext>
            </a:extLst>
          </p:cNvPr>
          <p:cNvSpPr>
            <a:spLocks noGrp="1" noChangeArrowheads="1"/>
          </p:cNvSpPr>
          <p:nvPr>
            <p:ph type="sldNum" sz="quarter" idx="12"/>
          </p:nvPr>
        </p:nvSpPr>
        <p:spPr>
          <a:ln/>
        </p:spPr>
        <p:txBody>
          <a:bodyPr/>
          <a:lstStyle>
            <a:lvl1pPr>
              <a:defRPr/>
            </a:lvl1pPr>
          </a:lstStyle>
          <a:p>
            <a:fld id="{39189092-EA65-485C-97E8-3824D367D074}" type="slidenum">
              <a:rPr lang="en-US" altLang="en-US"/>
              <a:pPr/>
              <a:t>‹#›</a:t>
            </a:fld>
            <a:endParaRPr lang="en-US" altLang="en-US"/>
          </a:p>
        </p:txBody>
      </p:sp>
    </p:spTree>
    <p:extLst>
      <p:ext uri="{BB962C8B-B14F-4D97-AF65-F5344CB8AC3E}">
        <p14:creationId xmlns:p14="http://schemas.microsoft.com/office/powerpoint/2010/main" val="421157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47C9B81F-C347-4BEF-BFDF-29C42F48304A}" type="datetimeFigureOut">
              <a:rPr lang="en-US" smtClean="0"/>
              <a:pPr eaLnBrk="1" latinLnBrk="0" hangingPunct="1"/>
              <a:t>2/26/2023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eaLnBrk="1" latinLnBrk="0" hangingPunct="1"/>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eaLnBrk="1" latinLnBrk="0" hangingPunct="1"/>
            <a:fld id="{47C9B81F-C347-4BEF-BFDF-29C42F48304A}" type="datetimeFigureOut">
              <a:rPr lang="en-US" smtClean="0"/>
              <a:pPr eaLnBrk="1" latinLnBrk="0" hangingPunct="1"/>
              <a:t>2/26/2023</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eaLnBrk="1" latinLnBrk="0" hangingPunct="1"/>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47C9B81F-C347-4BEF-BFDF-29C42F48304A}" type="datetimeFigureOut">
              <a:rPr lang="en-US" smtClean="0">
                <a:solidFill>
                  <a:srgbClr val="04617B">
                    <a:shade val="90000"/>
                  </a:srgbClr>
                </a:solidFill>
              </a:rPr>
              <a:pPr/>
              <a:t>2/26/2023</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35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350">
                <a:solidFill>
                  <a:prstClr val="black"/>
                </a:solidFill>
              </a:endParaRPr>
            </a:p>
          </p:txBody>
        </p:sp>
      </p:grpSp>
    </p:spTree>
    <p:extLst>
      <p:ext uri="{BB962C8B-B14F-4D97-AF65-F5344CB8AC3E}">
        <p14:creationId xmlns:p14="http://schemas.microsoft.com/office/powerpoint/2010/main" val="1875652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275ED-067E-4E35-8070-656F2ABCF1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2D9E3-C164-4D65-BE3C-313A4F1FED2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18D99-FEB0-46FB-AC87-76709AE7547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A9C1CF-FF44-41DD-B04E-8D7527F4BDD6}" type="datetime1">
              <a:rPr lang="en-US" smtClean="0"/>
              <a:t>2/26/2023</a:t>
            </a:fld>
            <a:endParaRPr lang="en-US"/>
          </a:p>
        </p:txBody>
      </p:sp>
      <p:sp>
        <p:nvSpPr>
          <p:cNvPr id="5" name="Footer Placeholder 4">
            <a:extLst>
              <a:ext uri="{FF2B5EF4-FFF2-40B4-BE49-F238E27FC236}">
                <a16:creationId xmlns:a16="http://schemas.microsoft.com/office/drawing/2014/main" id="{57D71021-2A93-418E-9D82-2D0F8AC14CC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Copyright of HCP Wellnet, LLC</a:t>
            </a:r>
          </a:p>
        </p:txBody>
      </p:sp>
      <p:sp>
        <p:nvSpPr>
          <p:cNvPr id="6" name="Slide Number Placeholder 5">
            <a:extLst>
              <a:ext uri="{FF2B5EF4-FFF2-40B4-BE49-F238E27FC236}">
                <a16:creationId xmlns:a16="http://schemas.microsoft.com/office/drawing/2014/main" id="{1C6FF641-EEFD-40D3-8F10-0DA88AD42C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A5AC66-35E3-45FD-98C0-7F74BAD73187}" type="slidenum">
              <a:rPr lang="en-US" smtClean="0"/>
              <a:t>‹#›</a:t>
            </a:fld>
            <a:endParaRPr lang="en-US"/>
          </a:p>
        </p:txBody>
      </p:sp>
    </p:spTree>
    <p:extLst>
      <p:ext uri="{BB962C8B-B14F-4D97-AF65-F5344CB8AC3E}">
        <p14:creationId xmlns:p14="http://schemas.microsoft.com/office/powerpoint/2010/main" val="1748898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6.xml"/><Relationship Id="rId3" Type="http://schemas.openxmlformats.org/officeDocument/2006/relationships/image" Target="../media/image3.png"/><Relationship Id="rId7" Type="http://schemas.openxmlformats.org/officeDocument/2006/relationships/customXml" Target="../ink/ink3.xml"/><Relationship Id="rId12" Type="http://schemas.openxmlformats.org/officeDocument/2006/relationships/image" Target="NULL"/><Relationship Id="rId2" Type="http://schemas.openxmlformats.org/officeDocument/2006/relationships/image" Target="../media/image2.jpg"/><Relationship Id="rId16" Type="http://schemas.openxmlformats.org/officeDocument/2006/relationships/customXml" Target="../ink/ink8.xml"/><Relationship Id="rId1" Type="http://schemas.openxmlformats.org/officeDocument/2006/relationships/slideLayout" Target="../slideLayouts/slideLayout23.xml"/><Relationship Id="rId6" Type="http://schemas.openxmlformats.org/officeDocument/2006/relationships/customXml" Target="../ink/ink2.xml"/><Relationship Id="rId5" Type="http://schemas.openxmlformats.org/officeDocument/2006/relationships/image" Target="../media/image4.png"/><Relationship Id="rId15" Type="http://schemas.openxmlformats.org/officeDocument/2006/relationships/image" Target="NULL"/><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customXml" Target="../ink/ink15.xml"/><Relationship Id="rId2" Type="http://schemas.openxmlformats.org/officeDocument/2006/relationships/image" Target="../media/image17.webp"/><Relationship Id="rId1" Type="http://schemas.openxmlformats.org/officeDocument/2006/relationships/slideLayout" Target="../slideLayouts/slideLayout1.xml"/><Relationship Id="rId6" Type="http://schemas.openxmlformats.org/officeDocument/2006/relationships/image" Target="../media/image170.png"/><Relationship Id="rId11" Type="http://schemas.openxmlformats.org/officeDocument/2006/relationships/customXml" Target="../ink/ink14.xml"/><Relationship Id="rId5" Type="http://schemas.openxmlformats.org/officeDocument/2006/relationships/customXml" Target="../ink/ink10.xml"/><Relationship Id="rId10" Type="http://schemas.openxmlformats.org/officeDocument/2006/relationships/image" Target="../media/image180.png"/><Relationship Id="rId4" Type="http://schemas.openxmlformats.org/officeDocument/2006/relationships/image" Target="../media/image160.png"/><Relationship Id="rId9" Type="http://schemas.openxmlformats.org/officeDocument/2006/relationships/customXml" Target="../ink/ink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DD85-62BF-49DF-955E-2035C2692923}"/>
              </a:ext>
            </a:extLst>
          </p:cNvPr>
          <p:cNvSpPr>
            <a:spLocks noGrp="1"/>
          </p:cNvSpPr>
          <p:nvPr>
            <p:ph type="ctrTitle"/>
          </p:nvPr>
        </p:nvSpPr>
        <p:spPr>
          <a:xfrm>
            <a:off x="1170122" y="2396446"/>
            <a:ext cx="6858000" cy="1790700"/>
          </a:xfrm>
        </p:spPr>
        <p:txBody>
          <a:bodyPr/>
          <a:lstStyle/>
          <a:p>
            <a:endParaRPr lang="en-US" dirty="0"/>
          </a:p>
        </p:txBody>
      </p:sp>
      <p:sp>
        <p:nvSpPr>
          <p:cNvPr id="3" name="Subtitle 2">
            <a:extLst>
              <a:ext uri="{FF2B5EF4-FFF2-40B4-BE49-F238E27FC236}">
                <a16:creationId xmlns:a16="http://schemas.microsoft.com/office/drawing/2014/main" id="{24CA2B30-B583-46E3-9760-50CD5427CBA2}"/>
              </a:ext>
            </a:extLst>
          </p:cNvPr>
          <p:cNvSpPr>
            <a:spLocks noGrp="1"/>
          </p:cNvSpPr>
          <p:nvPr>
            <p:ph type="subTitle" idx="1"/>
          </p:nvPr>
        </p:nvSpPr>
        <p:spPr>
          <a:xfrm>
            <a:off x="1143000" y="4292953"/>
            <a:ext cx="6858000" cy="1241822"/>
          </a:xfrm>
        </p:spPr>
        <p:txBody>
          <a:bodyPr/>
          <a:lstStyle/>
          <a:p>
            <a:endParaRPr lang="en-US"/>
          </a:p>
        </p:txBody>
      </p:sp>
      <p:pic>
        <p:nvPicPr>
          <p:cNvPr id="7" name="Picture 6">
            <a:extLst>
              <a:ext uri="{FF2B5EF4-FFF2-40B4-BE49-F238E27FC236}">
                <a16:creationId xmlns:a16="http://schemas.microsoft.com/office/drawing/2014/main" id="{8D1EE513-2962-493B-BA48-ABBD7D74D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5" y="857250"/>
            <a:ext cx="9036351" cy="5368130"/>
          </a:xfrm>
          <a:prstGeom prst="rect">
            <a:avLst/>
          </a:prstGeom>
        </p:spPr>
      </p:pic>
      <p:pic>
        <p:nvPicPr>
          <p:cNvPr id="11" name="Picture 10">
            <a:extLst>
              <a:ext uri="{FF2B5EF4-FFF2-40B4-BE49-F238E27FC236}">
                <a16:creationId xmlns:a16="http://schemas.microsoft.com/office/drawing/2014/main" id="{98652294-43C5-4DC8-BAFB-F15892687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64" y="1329891"/>
            <a:ext cx="7085714" cy="1961905"/>
          </a:xfrm>
          <a:prstGeom prst="rect">
            <a:avLst/>
          </a:prstGeom>
        </p:spPr>
      </p:pic>
      <p:sp>
        <p:nvSpPr>
          <p:cNvPr id="12" name="TextBox 11">
            <a:extLst>
              <a:ext uri="{FF2B5EF4-FFF2-40B4-BE49-F238E27FC236}">
                <a16:creationId xmlns:a16="http://schemas.microsoft.com/office/drawing/2014/main" id="{416CE631-AF24-4AA8-86A2-7D7B8B2CB55F}"/>
              </a:ext>
            </a:extLst>
          </p:cNvPr>
          <p:cNvSpPr txBox="1"/>
          <p:nvPr/>
        </p:nvSpPr>
        <p:spPr>
          <a:xfrm>
            <a:off x="2090356" y="3570836"/>
            <a:ext cx="5910644" cy="1338828"/>
          </a:xfrm>
          <a:prstGeom prst="rect">
            <a:avLst/>
          </a:prstGeom>
          <a:noFill/>
        </p:spPr>
        <p:txBody>
          <a:bodyPr wrap="square" rtlCol="0">
            <a:spAutoFit/>
          </a:bodyPr>
          <a:lstStyle/>
          <a:p>
            <a:pPr algn="ctr" defTabSz="685800">
              <a:defRPr/>
            </a:pPr>
            <a:r>
              <a:rPr lang="en-US" sz="4050" dirty="0">
                <a:solidFill>
                  <a:prstClr val="black"/>
                </a:solidFill>
                <a:latin typeface="Baskerville Old Face" panose="02020602080505020303" pitchFamily="18" charset="0"/>
              </a:rPr>
              <a:t>The Wellness Program</a:t>
            </a:r>
          </a:p>
          <a:p>
            <a:pPr algn="ctr" defTabSz="685800">
              <a:defRPr/>
            </a:pPr>
            <a:r>
              <a:rPr lang="en-US" sz="4050" dirty="0">
                <a:solidFill>
                  <a:prstClr val="black"/>
                </a:solidFill>
                <a:latin typeface="Freestyle Script" panose="030804020302050B0404" pitchFamily="66" charset="0"/>
              </a:rPr>
              <a:t>Clean Kiss Oral Care Homecare System</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17E0533-4207-A591-B112-C7E6D7812963}"/>
                  </a:ext>
                </a:extLst>
              </p14:cNvPr>
              <p14:cNvContentPartPr/>
              <p14:nvPr/>
            </p14:nvContentPartPr>
            <p14:xfrm>
              <a:off x="7676715" y="1971420"/>
              <a:ext cx="270" cy="270"/>
            </p14:xfrm>
          </p:contentPart>
        </mc:Choice>
        <mc:Fallback xmlns="">
          <p:pic>
            <p:nvPicPr>
              <p:cNvPr id="4" name="Ink 3">
                <a:extLst>
                  <a:ext uri="{FF2B5EF4-FFF2-40B4-BE49-F238E27FC236}">
                    <a16:creationId xmlns:a16="http://schemas.microsoft.com/office/drawing/2014/main" id="{D17E0533-4207-A591-B112-C7E6D7812963}"/>
                  </a:ext>
                </a:extLst>
              </p:cNvPr>
              <p:cNvPicPr/>
              <p:nvPr/>
            </p:nvPicPr>
            <p:blipFill>
              <a:blip r:embed="rId5"/>
              <a:stretch>
                <a:fillRect/>
              </a:stretch>
            </p:blipFill>
            <p:spPr>
              <a:xfrm>
                <a:off x="7649715" y="1917420"/>
                <a:ext cx="54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813AFED8-B5AC-88F7-0F14-1AAFADFCB03B}"/>
                  </a:ext>
                </a:extLst>
              </p14:cNvPr>
              <p14:cNvContentPartPr/>
              <p14:nvPr/>
            </p14:nvContentPartPr>
            <p14:xfrm>
              <a:off x="-644033" y="1500515"/>
              <a:ext cx="270" cy="270"/>
            </p14:xfrm>
          </p:contentPart>
        </mc:Choice>
        <mc:Fallback xmlns="">
          <p:pic>
            <p:nvPicPr>
              <p:cNvPr id="17" name="Ink 16">
                <a:extLst>
                  <a:ext uri="{FF2B5EF4-FFF2-40B4-BE49-F238E27FC236}">
                    <a16:creationId xmlns:a16="http://schemas.microsoft.com/office/drawing/2014/main" id="{813AFED8-B5AC-88F7-0F14-1AAFADFCB03B}"/>
                  </a:ext>
                </a:extLst>
              </p:cNvPr>
              <p:cNvPicPr/>
              <p:nvPr/>
            </p:nvPicPr>
            <p:blipFill>
              <a:blip r:embed="rId5"/>
              <a:stretch>
                <a:fillRect/>
              </a:stretch>
            </p:blipFill>
            <p:spPr>
              <a:xfrm>
                <a:off x="-671033" y="1446515"/>
                <a:ext cx="54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6A34C3CA-E2DD-CE22-FB4F-C22851B1C5F1}"/>
                  </a:ext>
                </a:extLst>
              </p14:cNvPr>
              <p14:cNvContentPartPr/>
              <p14:nvPr/>
            </p14:nvContentPartPr>
            <p14:xfrm>
              <a:off x="-485813" y="1363355"/>
              <a:ext cx="270" cy="270"/>
            </p14:xfrm>
          </p:contentPart>
        </mc:Choice>
        <mc:Fallback xmlns="">
          <p:pic>
            <p:nvPicPr>
              <p:cNvPr id="18" name="Ink 17">
                <a:extLst>
                  <a:ext uri="{FF2B5EF4-FFF2-40B4-BE49-F238E27FC236}">
                    <a16:creationId xmlns:a16="http://schemas.microsoft.com/office/drawing/2014/main" id="{6A34C3CA-E2DD-CE22-FB4F-C22851B1C5F1}"/>
                  </a:ext>
                </a:extLst>
              </p:cNvPr>
              <p:cNvPicPr/>
              <p:nvPr/>
            </p:nvPicPr>
            <p:blipFill>
              <a:blip r:embed="rId5"/>
              <a:stretch>
                <a:fillRect/>
              </a:stretch>
            </p:blipFill>
            <p:spPr>
              <a:xfrm>
                <a:off x="-512813" y="1309355"/>
                <a:ext cx="54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1" name="Ink 20">
                <a:extLst>
                  <a:ext uri="{FF2B5EF4-FFF2-40B4-BE49-F238E27FC236}">
                    <a16:creationId xmlns:a16="http://schemas.microsoft.com/office/drawing/2014/main" id="{A0EEA3B2-9C61-7D75-A7F3-550206643B32}"/>
                  </a:ext>
                </a:extLst>
              </p14:cNvPr>
              <p14:cNvContentPartPr/>
              <p14:nvPr/>
            </p14:nvContentPartPr>
            <p14:xfrm>
              <a:off x="6203707" y="4549625"/>
              <a:ext cx="270" cy="270"/>
            </p14:xfrm>
          </p:contentPart>
        </mc:Choice>
        <mc:Fallback xmlns="">
          <p:pic>
            <p:nvPicPr>
              <p:cNvPr id="21" name="Ink 20">
                <a:extLst>
                  <a:ext uri="{FF2B5EF4-FFF2-40B4-BE49-F238E27FC236}">
                    <a16:creationId xmlns:a16="http://schemas.microsoft.com/office/drawing/2014/main" id="{A0EEA3B2-9C61-7D75-A7F3-550206643B32}"/>
                  </a:ext>
                </a:extLst>
              </p:cNvPr>
              <p:cNvPicPr/>
              <p:nvPr/>
            </p:nvPicPr>
            <p:blipFill>
              <a:blip r:embed="rId9"/>
              <a:stretch>
                <a:fillRect/>
              </a:stretch>
            </p:blipFill>
            <p:spPr>
              <a:xfrm>
                <a:off x="6190207" y="4468625"/>
                <a:ext cx="27000" cy="162000"/>
              </a:xfrm>
              <a:prstGeom prst="rect">
                <a:avLst/>
              </a:prstGeom>
            </p:spPr>
          </p:pic>
        </mc:Fallback>
      </mc:AlternateContent>
      <p:grpSp>
        <p:nvGrpSpPr>
          <p:cNvPr id="24" name="Group 23">
            <a:extLst>
              <a:ext uri="{FF2B5EF4-FFF2-40B4-BE49-F238E27FC236}">
                <a16:creationId xmlns:a16="http://schemas.microsoft.com/office/drawing/2014/main" id="{945ECB5D-7CAD-49B4-FAE0-F1A494E3F634}"/>
              </a:ext>
            </a:extLst>
          </p:cNvPr>
          <p:cNvGrpSpPr/>
          <p:nvPr/>
        </p:nvGrpSpPr>
        <p:grpSpPr>
          <a:xfrm>
            <a:off x="6889507" y="4570685"/>
            <a:ext cx="270" cy="270"/>
            <a:chOff x="9186009" y="4951246"/>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2" name="Ink 21">
                  <a:extLst>
                    <a:ext uri="{FF2B5EF4-FFF2-40B4-BE49-F238E27FC236}">
                      <a16:creationId xmlns:a16="http://schemas.microsoft.com/office/drawing/2014/main" id="{6AE7E5E0-2D96-1C5D-B61F-83429251A466}"/>
                    </a:ext>
                  </a:extLst>
                </p14:cNvPr>
                <p14:cNvContentPartPr/>
                <p14:nvPr/>
              </p14:nvContentPartPr>
              <p14:xfrm>
                <a:off x="9186009" y="4951246"/>
                <a:ext cx="360" cy="360"/>
              </p14:xfrm>
            </p:contentPart>
          </mc:Choice>
          <mc:Fallback xmlns="">
            <p:pic>
              <p:nvPicPr>
                <p:cNvPr id="22" name="Ink 21">
                  <a:extLst>
                    <a:ext uri="{FF2B5EF4-FFF2-40B4-BE49-F238E27FC236}">
                      <a16:creationId xmlns:a16="http://schemas.microsoft.com/office/drawing/2014/main" id="{6AE7E5E0-2D96-1C5D-B61F-83429251A466}"/>
                    </a:ext>
                  </a:extLst>
                </p:cNvPr>
                <p:cNvPicPr/>
                <p:nvPr/>
              </p:nvPicPr>
              <p:blipFill>
                <a:blip r:embed="rId12"/>
                <a:stretch>
                  <a:fillRect/>
                </a:stretch>
              </p:blipFill>
              <p:spPr>
                <a:xfrm>
                  <a:off x="9168369" y="48432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3" name="Ink 22">
                  <a:extLst>
                    <a:ext uri="{FF2B5EF4-FFF2-40B4-BE49-F238E27FC236}">
                      <a16:creationId xmlns:a16="http://schemas.microsoft.com/office/drawing/2014/main" id="{7A2F1D85-AA53-5F41-0E81-9F6B332A1674}"/>
                    </a:ext>
                  </a:extLst>
                </p14:cNvPr>
                <p14:cNvContentPartPr/>
                <p14:nvPr/>
              </p14:nvContentPartPr>
              <p14:xfrm>
                <a:off x="9186009" y="4951246"/>
                <a:ext cx="360" cy="360"/>
              </p14:xfrm>
            </p:contentPart>
          </mc:Choice>
          <mc:Fallback xmlns="">
            <p:pic>
              <p:nvPicPr>
                <p:cNvPr id="23" name="Ink 22">
                  <a:extLst>
                    <a:ext uri="{FF2B5EF4-FFF2-40B4-BE49-F238E27FC236}">
                      <a16:creationId xmlns:a16="http://schemas.microsoft.com/office/drawing/2014/main" id="{7A2F1D85-AA53-5F41-0E81-9F6B332A1674}"/>
                    </a:ext>
                  </a:extLst>
                </p:cNvPr>
                <p:cNvPicPr/>
                <p:nvPr/>
              </p:nvPicPr>
              <p:blipFill>
                <a:blip r:embed="rId12"/>
                <a:stretch>
                  <a:fillRect/>
                </a:stretch>
              </p:blipFill>
              <p:spPr>
                <a:xfrm>
                  <a:off x="9168369" y="4843246"/>
                  <a:ext cx="36000" cy="216000"/>
                </a:xfrm>
                <a:prstGeom prst="rect">
                  <a:avLst/>
                </a:prstGeom>
              </p:spPr>
            </p:pic>
          </mc:Fallback>
        </mc:AlternateContent>
      </p:grpSp>
      <p:grpSp>
        <p:nvGrpSpPr>
          <p:cNvPr id="27" name="Group 26">
            <a:extLst>
              <a:ext uri="{FF2B5EF4-FFF2-40B4-BE49-F238E27FC236}">
                <a16:creationId xmlns:a16="http://schemas.microsoft.com/office/drawing/2014/main" id="{AC4078E6-E7BD-8EF7-D672-B8849E27217F}"/>
              </a:ext>
            </a:extLst>
          </p:cNvPr>
          <p:cNvGrpSpPr/>
          <p:nvPr/>
        </p:nvGrpSpPr>
        <p:grpSpPr>
          <a:xfrm>
            <a:off x="6256357" y="4096025"/>
            <a:ext cx="270" cy="270"/>
            <a:chOff x="8341809" y="4318366"/>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5" name="Ink 24">
                  <a:extLst>
                    <a:ext uri="{FF2B5EF4-FFF2-40B4-BE49-F238E27FC236}">
                      <a16:creationId xmlns:a16="http://schemas.microsoft.com/office/drawing/2014/main" id="{9E42BCED-24CE-D5EB-2061-F24D8EF56BEB}"/>
                    </a:ext>
                  </a:extLst>
                </p14:cNvPr>
                <p14:cNvContentPartPr/>
                <p14:nvPr/>
              </p14:nvContentPartPr>
              <p14:xfrm>
                <a:off x="8341809" y="4318366"/>
                <a:ext cx="360" cy="360"/>
              </p14:xfrm>
            </p:contentPart>
          </mc:Choice>
          <mc:Fallback xmlns="">
            <p:pic>
              <p:nvPicPr>
                <p:cNvPr id="25" name="Ink 24">
                  <a:extLst>
                    <a:ext uri="{FF2B5EF4-FFF2-40B4-BE49-F238E27FC236}">
                      <a16:creationId xmlns:a16="http://schemas.microsoft.com/office/drawing/2014/main" id="{9E42BCED-24CE-D5EB-2061-F24D8EF56BEB}"/>
                    </a:ext>
                  </a:extLst>
                </p:cNvPr>
                <p:cNvPicPr/>
                <p:nvPr/>
              </p:nvPicPr>
              <p:blipFill>
                <a:blip r:embed="rId15"/>
                <a:stretch>
                  <a:fillRect/>
                </a:stretch>
              </p:blipFill>
              <p:spPr>
                <a:xfrm>
                  <a:off x="8323809" y="421072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6" name="Ink 25">
                  <a:extLst>
                    <a:ext uri="{FF2B5EF4-FFF2-40B4-BE49-F238E27FC236}">
                      <a16:creationId xmlns:a16="http://schemas.microsoft.com/office/drawing/2014/main" id="{E259382A-8373-A608-2E30-78C8E309C32D}"/>
                    </a:ext>
                  </a:extLst>
                </p14:cNvPr>
                <p14:cNvContentPartPr/>
                <p14:nvPr/>
              </p14:nvContentPartPr>
              <p14:xfrm>
                <a:off x="8341809" y="4318366"/>
                <a:ext cx="360" cy="360"/>
              </p14:xfrm>
            </p:contentPart>
          </mc:Choice>
          <mc:Fallback xmlns="">
            <p:pic>
              <p:nvPicPr>
                <p:cNvPr id="26" name="Ink 25">
                  <a:extLst>
                    <a:ext uri="{FF2B5EF4-FFF2-40B4-BE49-F238E27FC236}">
                      <a16:creationId xmlns:a16="http://schemas.microsoft.com/office/drawing/2014/main" id="{E259382A-8373-A608-2E30-78C8E309C32D}"/>
                    </a:ext>
                  </a:extLst>
                </p:cNvPr>
                <p:cNvPicPr/>
                <p:nvPr/>
              </p:nvPicPr>
              <p:blipFill>
                <a:blip r:embed="rId15"/>
                <a:stretch>
                  <a:fillRect/>
                </a:stretch>
              </p:blipFill>
              <p:spPr>
                <a:xfrm>
                  <a:off x="8323809" y="4210726"/>
                  <a:ext cx="36000" cy="216000"/>
                </a:xfrm>
                <a:prstGeom prst="rect">
                  <a:avLst/>
                </a:prstGeom>
              </p:spPr>
            </p:pic>
          </mc:Fallback>
        </mc:AlternateContent>
      </p:grpSp>
    </p:spTree>
    <p:extLst>
      <p:ext uri="{BB962C8B-B14F-4D97-AF65-F5344CB8AC3E}">
        <p14:creationId xmlns:p14="http://schemas.microsoft.com/office/powerpoint/2010/main" val="310581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57096" y="1968403"/>
            <a:ext cx="5754521" cy="1752600"/>
          </a:xfrm>
        </p:spPr>
        <p:txBody>
          <a:bodyPr/>
          <a:lstStyle/>
          <a:p>
            <a:r>
              <a:rPr lang="en-US" dirty="0"/>
              <a:t>3</a:t>
            </a:r>
          </a:p>
        </p:txBody>
      </p:sp>
      <p:sp>
        <p:nvSpPr>
          <p:cNvPr id="6" name="Rectangle 5"/>
          <p:cNvSpPr/>
          <p:nvPr/>
        </p:nvSpPr>
        <p:spPr>
          <a:xfrm>
            <a:off x="3416520" y="532667"/>
            <a:ext cx="2288819" cy="1581972"/>
          </a:xfrm>
          <a:prstGeom prst="rect">
            <a:avLst/>
          </a:prstGeom>
        </p:spPr>
        <p:txBody>
          <a:bodyPr wrap="square">
            <a:spAutoFit/>
          </a:bodyPr>
          <a:lstStyle/>
          <a:p>
            <a:pPr marR="45720" lvl="0" algn="ctr">
              <a:spcBef>
                <a:spcPct val="20000"/>
              </a:spcBef>
              <a:buClr>
                <a:srgbClr val="0BD0D9"/>
              </a:buClr>
              <a:buSzPct val="95000"/>
            </a:pPr>
            <a:r>
              <a:rPr lang="en-US" sz="4400" i="1" dirty="0">
                <a:solidFill>
                  <a:srgbClr val="0F6FC6">
                    <a:lumMod val="50000"/>
                  </a:srgbClr>
                </a:solidFill>
              </a:rPr>
              <a:t>Squirt</a:t>
            </a:r>
          </a:p>
          <a:p>
            <a:pPr marR="45720" lvl="0" algn="ctr">
              <a:spcBef>
                <a:spcPct val="20000"/>
              </a:spcBef>
              <a:buClr>
                <a:srgbClr val="0BD0D9"/>
              </a:buClr>
              <a:buSzPct val="95000"/>
            </a:pPr>
            <a:endParaRPr lang="en-US" sz="4400" i="1" dirty="0">
              <a:solidFill>
                <a:srgbClr val="0F6FC6">
                  <a:lumMod val="50000"/>
                </a:srgbClr>
              </a:solidFill>
            </a:endParaRPr>
          </a:p>
        </p:txBody>
      </p:sp>
      <p:sp>
        <p:nvSpPr>
          <p:cNvPr id="7" name="TextBox 6"/>
          <p:cNvSpPr txBox="1"/>
          <p:nvPr/>
        </p:nvSpPr>
        <p:spPr>
          <a:xfrm>
            <a:off x="2240924" y="1323653"/>
            <a:ext cx="6903076" cy="3139321"/>
          </a:xfrm>
          <a:prstGeom prst="rect">
            <a:avLst/>
          </a:prstGeom>
          <a:noFill/>
        </p:spPr>
        <p:txBody>
          <a:bodyPr wrap="square" rtlCol="0">
            <a:spAutoFit/>
          </a:bodyPr>
          <a:lstStyle/>
          <a:p>
            <a:r>
              <a:rPr lang="en-US" dirty="0">
                <a:solidFill>
                  <a:schemeClr val="bg2">
                    <a:lumMod val="75000"/>
                  </a:schemeClr>
                </a:solidFill>
              </a:rPr>
              <a:t>Put four capfuls Swish Mouth Rinse plus 10 </a:t>
            </a:r>
            <a:r>
              <a:rPr lang="en-US" dirty="0" err="1">
                <a:solidFill>
                  <a:schemeClr val="bg2">
                    <a:lumMod val="75000"/>
                  </a:schemeClr>
                </a:solidFill>
              </a:rPr>
              <a:t>ozs</a:t>
            </a:r>
            <a:r>
              <a:rPr lang="en-US" dirty="0">
                <a:solidFill>
                  <a:schemeClr val="bg2">
                    <a:lumMod val="75000"/>
                  </a:schemeClr>
                </a:solidFill>
              </a:rPr>
              <a:t> water into Oral Irrigator</a:t>
            </a:r>
          </a:p>
          <a:p>
            <a:pPr marL="742950" lvl="1" indent="-285750">
              <a:buFont typeface="Arial" panose="020B0604020202020204" pitchFamily="34" charset="0"/>
              <a:buChar char="•"/>
            </a:pPr>
            <a:r>
              <a:rPr lang="en-US" dirty="0">
                <a:solidFill>
                  <a:schemeClr val="bg2">
                    <a:lumMod val="75000"/>
                  </a:schemeClr>
                </a:solidFill>
              </a:rPr>
              <a:t>Reaches bacteria </a:t>
            </a:r>
            <a:r>
              <a:rPr lang="en-US" i="1" dirty="0">
                <a:solidFill>
                  <a:schemeClr val="bg2">
                    <a:lumMod val="75000"/>
                  </a:schemeClr>
                </a:solidFill>
              </a:rPr>
              <a:t>under</a:t>
            </a:r>
            <a:r>
              <a:rPr lang="en-US" dirty="0">
                <a:solidFill>
                  <a:schemeClr val="bg2">
                    <a:lumMod val="75000"/>
                  </a:schemeClr>
                </a:solidFill>
              </a:rPr>
              <a:t> gums</a:t>
            </a:r>
          </a:p>
          <a:p>
            <a:pPr marL="742950" lvl="1" indent="-285750">
              <a:buFont typeface="Arial" panose="020B0604020202020204" pitchFamily="34" charset="0"/>
              <a:buChar char="•"/>
            </a:pPr>
            <a:r>
              <a:rPr lang="en-US" dirty="0">
                <a:solidFill>
                  <a:schemeClr val="bg2">
                    <a:lumMod val="75000"/>
                  </a:schemeClr>
                </a:solidFill>
              </a:rPr>
              <a:t>More effective than flossing alone, soothes tender gums</a:t>
            </a:r>
          </a:p>
          <a:p>
            <a:pPr marL="742950" lvl="1" indent="-285750">
              <a:buFont typeface="Arial" panose="020B0604020202020204" pitchFamily="34" charset="0"/>
              <a:buChar char="•"/>
            </a:pPr>
            <a:r>
              <a:rPr lang="en-US" i="1" dirty="0">
                <a:solidFill>
                  <a:schemeClr val="bg2">
                    <a:lumMod val="75000"/>
                  </a:schemeClr>
                </a:solidFill>
              </a:rPr>
              <a:t>Squirt before brushing</a:t>
            </a:r>
          </a:p>
          <a:p>
            <a:pPr lvl="1"/>
            <a:endParaRPr lang="en-US" dirty="0">
              <a:solidFill>
                <a:schemeClr val="bg2">
                  <a:lumMod val="75000"/>
                </a:schemeClr>
              </a:solidFill>
            </a:endParaRPr>
          </a:p>
          <a:p>
            <a:pPr marL="742950" lvl="1" indent="-285750">
              <a:buFont typeface="Arial" panose="020B0604020202020204" pitchFamily="34" charset="0"/>
              <a:buChar char="•"/>
            </a:pPr>
            <a:endParaRPr lang="en-US" dirty="0">
              <a:solidFill>
                <a:schemeClr val="bg2">
                  <a:lumMod val="75000"/>
                </a:schemeClr>
              </a:solidFill>
            </a:endParaRPr>
          </a:p>
          <a:p>
            <a:endParaRPr lang="en-US" dirty="0">
              <a:solidFill>
                <a:schemeClr val="bg2">
                  <a:lumMod val="75000"/>
                </a:schemeClr>
              </a:solidFill>
            </a:endParaRPr>
          </a:p>
          <a:p>
            <a:pPr marL="0" lvl="2"/>
            <a:endParaRPr lang="en-US" dirty="0">
              <a:solidFill>
                <a:schemeClr val="bg2">
                  <a:lumMod val="75000"/>
                </a:schemeClr>
              </a:solidFill>
            </a:endParaRPr>
          </a:p>
          <a:p>
            <a:pPr marL="0" lvl="2"/>
            <a:endParaRPr lang="en-US" dirty="0">
              <a:solidFill>
                <a:schemeClr val="bg2">
                  <a:lumMod val="75000"/>
                </a:schemeClr>
              </a:solidFill>
            </a:endParaRPr>
          </a:p>
          <a:p>
            <a:pPr marL="285750" indent="-285750">
              <a:buFont typeface="Arial" panose="020B0604020202020204" pitchFamily="34" charset="0"/>
              <a:buChar char="•"/>
            </a:pPr>
            <a:endParaRPr lang="en-US" dirty="0">
              <a:solidFill>
                <a:schemeClr val="bg2">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922" y="395034"/>
            <a:ext cx="6858000" cy="6858000"/>
          </a:xfrm>
          <a:prstGeom prst="rect">
            <a:avLst/>
          </a:prstGeom>
        </p:spPr>
      </p:pic>
      <p:pic>
        <p:nvPicPr>
          <p:cNvPr id="4" name="Picture 3"/>
          <p:cNvPicPr>
            <a:picLocks noChangeAspect="1"/>
          </p:cNvPicPr>
          <p:nvPr/>
        </p:nvPicPr>
        <p:blipFill>
          <a:blip r:embed="rId3"/>
          <a:stretch>
            <a:fillRect/>
          </a:stretch>
        </p:blipFill>
        <p:spPr>
          <a:xfrm>
            <a:off x="4961509" y="2759389"/>
            <a:ext cx="4052060" cy="4052060"/>
          </a:xfrm>
          <a:prstGeom prst="rect">
            <a:avLst/>
          </a:prstGeom>
        </p:spPr>
      </p:pic>
    </p:spTree>
    <p:extLst>
      <p:ext uri="{BB962C8B-B14F-4D97-AF65-F5344CB8AC3E}">
        <p14:creationId xmlns:p14="http://schemas.microsoft.com/office/powerpoint/2010/main" val="162052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57096" y="1968403"/>
            <a:ext cx="5754521" cy="1752600"/>
          </a:xfrm>
        </p:spPr>
        <p:txBody>
          <a:bodyPr/>
          <a:lstStyle/>
          <a:p>
            <a:r>
              <a:rPr lang="en-US" dirty="0"/>
              <a:t>3</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9918" y="331019"/>
            <a:ext cx="4286250" cy="68580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687313651"/>
              </p:ext>
            </p:extLst>
          </p:nvPr>
        </p:nvGraphicFramePr>
        <p:xfrm>
          <a:off x="1524990" y="0"/>
          <a:ext cx="7636711" cy="6831958"/>
        </p:xfrm>
        <a:graphic>
          <a:graphicData uri="http://schemas.openxmlformats.org/drawingml/2006/table">
            <a:tbl>
              <a:tblPr firstRow="1" bandRow="1">
                <a:tableStyleId>{5C22544A-7EE6-4342-B048-85BDC9FD1C3A}</a:tableStyleId>
              </a:tblPr>
              <a:tblGrid>
                <a:gridCol w="1993744">
                  <a:extLst>
                    <a:ext uri="{9D8B030D-6E8A-4147-A177-3AD203B41FA5}">
                      <a16:colId xmlns:a16="http://schemas.microsoft.com/office/drawing/2014/main" val="20000"/>
                    </a:ext>
                  </a:extLst>
                </a:gridCol>
                <a:gridCol w="1133175">
                  <a:extLst>
                    <a:ext uri="{9D8B030D-6E8A-4147-A177-3AD203B41FA5}">
                      <a16:colId xmlns:a16="http://schemas.microsoft.com/office/drawing/2014/main" val="20001"/>
                    </a:ext>
                  </a:extLst>
                </a:gridCol>
                <a:gridCol w="1090821">
                  <a:extLst>
                    <a:ext uri="{9D8B030D-6E8A-4147-A177-3AD203B41FA5}">
                      <a16:colId xmlns:a16="http://schemas.microsoft.com/office/drawing/2014/main" val="20002"/>
                    </a:ext>
                  </a:extLst>
                </a:gridCol>
                <a:gridCol w="859824">
                  <a:extLst>
                    <a:ext uri="{9D8B030D-6E8A-4147-A177-3AD203B41FA5}">
                      <a16:colId xmlns:a16="http://schemas.microsoft.com/office/drawing/2014/main" val="20003"/>
                    </a:ext>
                  </a:extLst>
                </a:gridCol>
                <a:gridCol w="898323">
                  <a:extLst>
                    <a:ext uri="{9D8B030D-6E8A-4147-A177-3AD203B41FA5}">
                      <a16:colId xmlns:a16="http://schemas.microsoft.com/office/drawing/2014/main" val="20004"/>
                    </a:ext>
                  </a:extLst>
                </a:gridCol>
                <a:gridCol w="1660824">
                  <a:extLst>
                    <a:ext uri="{9D8B030D-6E8A-4147-A177-3AD203B41FA5}">
                      <a16:colId xmlns:a16="http://schemas.microsoft.com/office/drawing/2014/main" val="20005"/>
                    </a:ext>
                  </a:extLst>
                </a:gridCol>
              </a:tblGrid>
              <a:tr h="719869">
                <a:tc>
                  <a:txBody>
                    <a:bodyPr/>
                    <a:lstStyle/>
                    <a:p>
                      <a:endParaRPr lang="en-US" sz="1400" dirty="0"/>
                    </a:p>
                  </a:txBody>
                  <a:tcPr/>
                </a:tc>
                <a:tc>
                  <a:txBody>
                    <a:bodyPr/>
                    <a:lstStyle/>
                    <a:p>
                      <a:r>
                        <a:rPr lang="en-US" sz="1400" dirty="0"/>
                        <a:t>Kills/</a:t>
                      </a:r>
                    </a:p>
                    <a:p>
                      <a:r>
                        <a:rPr lang="en-US" sz="1400" dirty="0"/>
                        <a:t>removes</a:t>
                      </a:r>
                      <a:r>
                        <a:rPr lang="en-US" sz="1400" baseline="0" dirty="0"/>
                        <a:t> bad bacteria</a:t>
                      </a:r>
                      <a:endParaRPr lang="en-US" sz="1400" dirty="0"/>
                    </a:p>
                  </a:txBody>
                  <a:tcPr/>
                </a:tc>
                <a:tc>
                  <a:txBody>
                    <a:bodyPr/>
                    <a:lstStyle/>
                    <a:p>
                      <a:r>
                        <a:rPr lang="en-US" sz="1400" dirty="0"/>
                        <a:t>Soothes/  heals </a:t>
                      </a:r>
                      <a:r>
                        <a:rPr lang="en-US" sz="1400" baseline="0" dirty="0"/>
                        <a:t>gums</a:t>
                      </a:r>
                      <a:endParaRPr lang="en-US" sz="1400" dirty="0"/>
                    </a:p>
                  </a:txBody>
                  <a:tcPr/>
                </a:tc>
                <a:tc>
                  <a:txBody>
                    <a:bodyPr/>
                    <a:lstStyle/>
                    <a:p>
                      <a:pPr marL="0" algn="l" rtl="0" eaLnBrk="1" latinLnBrk="0" hangingPunct="1"/>
                      <a:r>
                        <a:rPr kumimoji="0" lang="en-US" sz="1400" b="1" kern="1200" dirty="0">
                          <a:solidFill>
                            <a:schemeClr val="lt1"/>
                          </a:solidFill>
                          <a:latin typeface="+mn-lt"/>
                          <a:ea typeface="+mn-ea"/>
                          <a:cs typeface="+mn-cs"/>
                        </a:rPr>
                        <a:t>Prevent Decay</a:t>
                      </a:r>
                    </a:p>
                  </a:txBody>
                  <a:tcPr/>
                </a:tc>
                <a:tc>
                  <a:txBody>
                    <a:bodyPr/>
                    <a:lstStyle/>
                    <a:p>
                      <a:pPr marL="0" algn="l" rtl="0" eaLnBrk="1" latinLnBrk="0" hangingPunct="1"/>
                      <a:r>
                        <a:rPr kumimoji="0" lang="en-US" sz="1400" b="1" kern="1200" dirty="0">
                          <a:solidFill>
                            <a:schemeClr val="lt1"/>
                          </a:solidFill>
                          <a:latin typeface="+mn-lt"/>
                          <a:ea typeface="+mn-ea"/>
                          <a:cs typeface="+mn-cs"/>
                        </a:rPr>
                        <a:t>Whitens Teeth</a:t>
                      </a:r>
                    </a:p>
                  </a:txBody>
                  <a:tcPr/>
                </a:tc>
                <a:tc>
                  <a:txBody>
                    <a:bodyPr/>
                    <a:lstStyle/>
                    <a:p>
                      <a:pPr marL="0" algn="l" rtl="0" eaLnBrk="1" latinLnBrk="0" hangingPunct="1"/>
                      <a:r>
                        <a:rPr kumimoji="0" lang="en-US" sz="1400" b="1" kern="1200" dirty="0">
                          <a:solidFill>
                            <a:schemeClr val="lt1"/>
                          </a:solidFill>
                          <a:latin typeface="+mn-lt"/>
                          <a:ea typeface="+mn-ea"/>
                          <a:cs typeface="+mn-cs"/>
                        </a:rPr>
                        <a:t>Healthy</a:t>
                      </a:r>
                      <a:r>
                        <a:rPr kumimoji="0" lang="en-US" sz="1400" b="1" kern="1200" baseline="0" dirty="0">
                          <a:solidFill>
                            <a:schemeClr val="lt1"/>
                          </a:solidFill>
                          <a:latin typeface="+mn-lt"/>
                          <a:ea typeface="+mn-ea"/>
                          <a:cs typeface="+mn-cs"/>
                        </a:rPr>
                        <a:t> Side Effects</a:t>
                      </a:r>
                      <a:endParaRPr kumimoji="0" lang="en-US" sz="14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08995">
                <a:tc>
                  <a:txBody>
                    <a:bodyPr/>
                    <a:lstStyle/>
                    <a:p>
                      <a:r>
                        <a:rPr lang="en-US" sz="1400" dirty="0"/>
                        <a:t>Sorbitol</a:t>
                      </a:r>
                    </a:p>
                  </a:txBody>
                  <a:tcPr/>
                </a:tc>
                <a:tc>
                  <a:txBody>
                    <a:bodyPr/>
                    <a:lstStyle/>
                    <a:p>
                      <a:pPr algn="ctr"/>
                      <a:endParaRPr lang="en-US" dirty="0"/>
                    </a:p>
                  </a:txBody>
                  <a:tcPr/>
                </a:tc>
                <a:tc>
                  <a:txBody>
                    <a:bodyPr/>
                    <a:lstStyle/>
                    <a:p>
                      <a:pPr algn="ctr"/>
                      <a:endParaRPr lang="en-US"/>
                    </a:p>
                  </a:txBody>
                  <a:tcPr/>
                </a:tc>
                <a:tc>
                  <a:txBody>
                    <a:bodyPr/>
                    <a:lstStyle/>
                    <a:p>
                      <a:pPr algn="ctr"/>
                      <a:r>
                        <a:rPr lang="en-US" dirty="0"/>
                        <a:t>X</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1"/>
                  </a:ext>
                </a:extLst>
              </a:tr>
              <a:tr h="350804">
                <a:tc>
                  <a:txBody>
                    <a:bodyPr/>
                    <a:lstStyle/>
                    <a:p>
                      <a:r>
                        <a:rPr lang="en-US" sz="1400" dirty="0"/>
                        <a:t>Coconut Oil</a:t>
                      </a:r>
                    </a:p>
                  </a:txBody>
                  <a:tcPr/>
                </a:tc>
                <a:tc>
                  <a:txBody>
                    <a:bodyPr/>
                    <a:lstStyle/>
                    <a:p>
                      <a:pPr algn="ctr"/>
                      <a:r>
                        <a:rPr lang="en-US" dirty="0"/>
                        <a:t>X</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sz="1200" dirty="0"/>
                    </a:p>
                  </a:txBody>
                  <a:tcPr/>
                </a:tc>
                <a:extLst>
                  <a:ext uri="{0D108BD9-81ED-4DB2-BD59-A6C34878D82A}">
                    <a16:rowId xmlns:a16="http://schemas.microsoft.com/office/drawing/2014/main" val="10002"/>
                  </a:ext>
                </a:extLst>
              </a:tr>
              <a:tr h="350804">
                <a:tc>
                  <a:txBody>
                    <a:bodyPr/>
                    <a:lstStyle/>
                    <a:p>
                      <a:r>
                        <a:rPr lang="en-US" sz="1400" dirty="0"/>
                        <a:t>Xylitol</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350804">
                <a:tc>
                  <a:txBody>
                    <a:bodyPr/>
                    <a:lstStyle/>
                    <a:p>
                      <a:r>
                        <a:rPr lang="en-US" sz="1400" dirty="0"/>
                        <a:t>MSM</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408995">
                <a:tc>
                  <a:txBody>
                    <a:bodyPr/>
                    <a:lstStyle/>
                    <a:p>
                      <a:r>
                        <a:rPr lang="en-US" sz="1400" dirty="0"/>
                        <a:t>Peppermint Oil</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50804">
                <a:tc>
                  <a:txBody>
                    <a:bodyPr/>
                    <a:lstStyle/>
                    <a:p>
                      <a:r>
                        <a:rPr lang="en-US" sz="1400" dirty="0"/>
                        <a:t>Tea Tree Oil</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408995">
                <a:tc>
                  <a:txBody>
                    <a:bodyPr/>
                    <a:lstStyle/>
                    <a:p>
                      <a:r>
                        <a:rPr lang="en-US" sz="1400" dirty="0"/>
                        <a:t>Rosemary Oil</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507604">
                <a:tc>
                  <a:txBody>
                    <a:bodyPr/>
                    <a:lstStyle/>
                    <a:p>
                      <a:r>
                        <a:rPr lang="en-US" sz="1400" dirty="0"/>
                        <a:t>Vitamin B12</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sz="1400" dirty="0"/>
                        <a:t>Metabolizes Sugar</a:t>
                      </a:r>
                    </a:p>
                    <a:p>
                      <a:pPr algn="ctr"/>
                      <a:r>
                        <a:rPr lang="en-US" sz="1400" dirty="0"/>
                        <a:t>Helps A1c</a:t>
                      </a:r>
                    </a:p>
                  </a:txBody>
                  <a:tcPr/>
                </a:tc>
                <a:extLst>
                  <a:ext uri="{0D108BD9-81ED-4DB2-BD59-A6C34878D82A}">
                    <a16:rowId xmlns:a16="http://schemas.microsoft.com/office/drawing/2014/main" val="10008"/>
                  </a:ext>
                </a:extLst>
              </a:tr>
              <a:tr h="408995">
                <a:tc>
                  <a:txBody>
                    <a:bodyPr/>
                    <a:lstStyle/>
                    <a:p>
                      <a:r>
                        <a:rPr lang="en-US" sz="1400" dirty="0"/>
                        <a:t>Vitamin E Oil</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r h="408995">
                <a:tc>
                  <a:txBody>
                    <a:bodyPr/>
                    <a:lstStyle/>
                    <a:p>
                      <a:r>
                        <a:rPr lang="en-US" sz="1400" dirty="0"/>
                        <a:t>Green Tea Extract</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0"/>
                  </a:ext>
                </a:extLst>
              </a:tr>
              <a:tr h="496973">
                <a:tc>
                  <a:txBody>
                    <a:bodyPr/>
                    <a:lstStyle/>
                    <a:p>
                      <a:r>
                        <a:rPr lang="en-US" sz="1400" dirty="0"/>
                        <a:t>Aloe Vera Leaf Extract</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408995">
                <a:tc>
                  <a:txBody>
                    <a:bodyPr/>
                    <a:lstStyle/>
                    <a:p>
                      <a:r>
                        <a:rPr lang="en-US" sz="1400" dirty="0"/>
                        <a:t>Olive Leaf Extract</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2"/>
                  </a:ext>
                </a:extLst>
              </a:tr>
              <a:tr h="457962">
                <a:tc>
                  <a:txBody>
                    <a:bodyPr/>
                    <a:lstStyle/>
                    <a:p>
                      <a:r>
                        <a:rPr lang="en-US" sz="1400" dirty="0"/>
                        <a:t>Citric </a:t>
                      </a:r>
                      <a:r>
                        <a:rPr lang="en-US" sz="1400" dirty="0" err="1"/>
                        <a:t>Bioflavinoid</a:t>
                      </a:r>
                      <a:endParaRPr lang="en-US" sz="1400"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013"/>
                  </a:ext>
                </a:extLst>
              </a:tr>
              <a:tr h="496973">
                <a:tc>
                  <a:txBody>
                    <a:bodyPr/>
                    <a:lstStyle/>
                    <a:p>
                      <a:r>
                        <a:rPr lang="en-US" sz="1400" dirty="0"/>
                        <a:t>13 Essential oils/herbs</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4"/>
                  </a:ext>
                </a:extLst>
              </a:tr>
            </a:tbl>
          </a:graphicData>
        </a:graphic>
      </p:graphicFrame>
      <p:pic>
        <p:nvPicPr>
          <p:cNvPr id="9" name="Picture 8"/>
          <p:cNvPicPr>
            <a:picLocks noChangeAspect="1"/>
          </p:cNvPicPr>
          <p:nvPr/>
        </p:nvPicPr>
        <p:blipFill>
          <a:blip r:embed="rId3">
            <a:duotone>
              <a:prstClr val="black"/>
              <a:schemeClr val="tx1">
                <a:tint val="45000"/>
                <a:satMod val="400000"/>
              </a:schemeClr>
            </a:duotone>
          </a:blip>
          <a:stretch>
            <a:fillRect/>
          </a:stretch>
        </p:blipFill>
        <p:spPr>
          <a:xfrm>
            <a:off x="1524990" y="-198526"/>
            <a:ext cx="2164268" cy="1182727"/>
          </a:xfrm>
          <a:prstGeom prst="rect">
            <a:avLst/>
          </a:prstGeom>
        </p:spPr>
      </p:pic>
    </p:spTree>
    <p:extLst>
      <p:ext uri="{BB962C8B-B14F-4D97-AF65-F5344CB8AC3E}">
        <p14:creationId xmlns:p14="http://schemas.microsoft.com/office/powerpoint/2010/main" val="357254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4671005" y="2385005"/>
            <a:ext cx="1448873" cy="7497117"/>
          </a:xfrm>
          <a:prstGeom prst="rect">
            <a:avLst/>
          </a:prstGeom>
        </p:spPr>
      </p:pic>
      <p:sp>
        <p:nvSpPr>
          <p:cNvPr id="5" name="Subtitle 4"/>
          <p:cNvSpPr>
            <a:spLocks noGrp="1"/>
          </p:cNvSpPr>
          <p:nvPr>
            <p:ph type="subTitle" idx="1"/>
          </p:nvPr>
        </p:nvSpPr>
        <p:spPr>
          <a:xfrm>
            <a:off x="1057096" y="1968403"/>
            <a:ext cx="5754521" cy="1752600"/>
          </a:xfrm>
        </p:spPr>
        <p:txBody>
          <a:bodyPr/>
          <a:lstStyle/>
          <a:p>
            <a:r>
              <a:rPr lang="en-US" dirty="0"/>
              <a:t>3</a:t>
            </a:r>
          </a:p>
        </p:txBody>
      </p:sp>
      <p:sp>
        <p:nvSpPr>
          <p:cNvPr id="6" name="Rectangle 5"/>
          <p:cNvSpPr/>
          <p:nvPr/>
        </p:nvSpPr>
        <p:spPr>
          <a:xfrm>
            <a:off x="1265041" y="438119"/>
            <a:ext cx="2056999" cy="769441"/>
          </a:xfrm>
          <a:prstGeom prst="rect">
            <a:avLst/>
          </a:prstGeom>
        </p:spPr>
        <p:txBody>
          <a:bodyPr wrap="square">
            <a:spAutoFit/>
          </a:bodyPr>
          <a:lstStyle/>
          <a:p>
            <a:pPr marR="45720" lvl="0" algn="ctr">
              <a:spcBef>
                <a:spcPct val="20000"/>
              </a:spcBef>
              <a:buClr>
                <a:srgbClr val="0BD0D9"/>
              </a:buClr>
              <a:buSzPct val="95000"/>
            </a:pPr>
            <a:r>
              <a:rPr lang="en-US" sz="4400" i="1" dirty="0">
                <a:solidFill>
                  <a:srgbClr val="0F6FC6">
                    <a:lumMod val="50000"/>
                  </a:srgbClr>
                </a:solidFill>
              </a:rPr>
              <a:t>Scrub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918" y="331019"/>
            <a:ext cx="4286250" cy="6858000"/>
          </a:xfrm>
          <a:prstGeom prst="rect">
            <a:avLst/>
          </a:prstGeom>
        </p:spPr>
      </p:pic>
      <p:sp>
        <p:nvSpPr>
          <p:cNvPr id="7" name="TextBox 6"/>
          <p:cNvSpPr txBox="1"/>
          <p:nvPr/>
        </p:nvSpPr>
        <p:spPr>
          <a:xfrm>
            <a:off x="1646883" y="1114292"/>
            <a:ext cx="5754521" cy="4524315"/>
          </a:xfrm>
          <a:prstGeom prst="rect">
            <a:avLst/>
          </a:prstGeom>
          <a:noFill/>
        </p:spPr>
        <p:txBody>
          <a:bodyPr wrap="square" rtlCol="0">
            <a:spAutoFit/>
          </a:bodyPr>
          <a:lstStyle/>
          <a:p>
            <a:endParaRPr lang="en-US" dirty="0">
              <a:solidFill>
                <a:schemeClr val="bg2">
                  <a:lumMod val="75000"/>
                </a:schemeClr>
              </a:solidFill>
            </a:endParaRPr>
          </a:p>
          <a:p>
            <a:pPr marL="742950" lvl="1" indent="-285750">
              <a:buFont typeface="Arial" panose="020B0604020202020204" pitchFamily="34" charset="0"/>
              <a:buChar char="•"/>
            </a:pPr>
            <a:r>
              <a:rPr lang="en-US" dirty="0">
                <a:solidFill>
                  <a:schemeClr val="bg2">
                    <a:lumMod val="75000"/>
                  </a:schemeClr>
                </a:solidFill>
              </a:rPr>
              <a:t>Use electric toothbrush </a:t>
            </a:r>
            <a:r>
              <a:rPr lang="en-US" i="1" dirty="0">
                <a:solidFill>
                  <a:schemeClr val="bg2">
                    <a:lumMod val="75000"/>
                  </a:schemeClr>
                </a:solidFill>
              </a:rPr>
              <a:t>plus</a:t>
            </a:r>
            <a:r>
              <a:rPr lang="en-US" dirty="0">
                <a:solidFill>
                  <a:schemeClr val="bg2">
                    <a:lumMod val="75000"/>
                  </a:schemeClr>
                </a:solidFill>
              </a:rPr>
              <a:t> Scrub toothpaste</a:t>
            </a:r>
          </a:p>
          <a:p>
            <a:pPr marL="742950" lvl="2" indent="-285750">
              <a:buFont typeface="Arial" panose="020B0604020202020204" pitchFamily="34" charset="0"/>
              <a:buChar char="•"/>
            </a:pPr>
            <a:r>
              <a:rPr lang="en-US" dirty="0">
                <a:solidFill>
                  <a:schemeClr val="bg2">
                    <a:lumMod val="75000"/>
                  </a:schemeClr>
                </a:solidFill>
              </a:rPr>
              <a:t>Gel Pump uses every last drop--NO TUBE WASTE </a:t>
            </a:r>
          </a:p>
          <a:p>
            <a:pPr marL="742950" lvl="2" indent="-285750">
              <a:buFont typeface="Arial" panose="020B0604020202020204" pitchFamily="34" charset="0"/>
              <a:buChar char="•"/>
            </a:pPr>
            <a:r>
              <a:rPr lang="en-US" dirty="0">
                <a:solidFill>
                  <a:schemeClr val="bg2">
                    <a:lumMod val="75000"/>
                  </a:schemeClr>
                </a:solidFill>
              </a:rPr>
              <a:t>Scrub Gel stands upright-- easy to store and pack.</a:t>
            </a:r>
          </a:p>
          <a:p>
            <a:pPr marL="742950" lvl="2" indent="-285750">
              <a:buFont typeface="Arial" panose="020B0604020202020204" pitchFamily="34" charset="0"/>
              <a:buChar char="•"/>
            </a:pPr>
            <a:r>
              <a:rPr lang="en-US" dirty="0">
                <a:solidFill>
                  <a:schemeClr val="bg2">
                    <a:lumMod val="75000"/>
                  </a:schemeClr>
                </a:solidFill>
              </a:rPr>
              <a:t>Clear pump shows you how much scrub you have left in the pump</a:t>
            </a:r>
          </a:p>
          <a:p>
            <a:pPr marL="742950" lvl="2" indent="-285750">
              <a:buFont typeface="Arial" panose="020B0604020202020204" pitchFamily="34" charset="0"/>
              <a:buChar char="•"/>
            </a:pPr>
            <a:r>
              <a:rPr lang="en-US" dirty="0">
                <a:solidFill>
                  <a:schemeClr val="bg2">
                    <a:lumMod val="75000"/>
                  </a:schemeClr>
                </a:solidFill>
              </a:rPr>
              <a:t>Red/Pink color is from Vitamin B12, not artificial color</a:t>
            </a:r>
          </a:p>
          <a:p>
            <a:pPr marL="742950" lvl="2" indent="-285750">
              <a:buFont typeface="Arial" panose="020B0604020202020204" pitchFamily="34" charset="0"/>
              <a:buChar char="•"/>
            </a:pPr>
            <a:r>
              <a:rPr lang="en-US" dirty="0">
                <a:solidFill>
                  <a:schemeClr val="bg2">
                    <a:lumMod val="75000"/>
                  </a:schemeClr>
                </a:solidFill>
              </a:rPr>
              <a:t>Shade of Red/Pink is due to Vitamin B12 brand available at manufacturing. Same formula</a:t>
            </a:r>
          </a:p>
          <a:p>
            <a:pPr marL="742950" lvl="2" indent="-285750">
              <a:buFont typeface="Arial" panose="020B0604020202020204" pitchFamily="34" charset="0"/>
              <a:buChar char="•"/>
            </a:pPr>
            <a:r>
              <a:rPr lang="en-US" dirty="0">
                <a:solidFill>
                  <a:schemeClr val="bg2">
                    <a:lumMod val="75000"/>
                  </a:schemeClr>
                </a:solidFill>
              </a:rPr>
              <a:t>Protects enamel </a:t>
            </a:r>
          </a:p>
          <a:p>
            <a:pPr marL="742950" lvl="2" indent="-285750">
              <a:buFont typeface="Arial" panose="020B0604020202020204" pitchFamily="34" charset="0"/>
              <a:buChar char="•"/>
            </a:pPr>
            <a:r>
              <a:rPr lang="en-US" dirty="0">
                <a:solidFill>
                  <a:schemeClr val="bg2">
                    <a:lumMod val="75000"/>
                  </a:schemeClr>
                </a:solidFill>
              </a:rPr>
              <a:t>Gently whitens</a:t>
            </a:r>
          </a:p>
          <a:p>
            <a:pPr marL="742950" lvl="2" indent="-285750">
              <a:buFont typeface="Arial" panose="020B0604020202020204" pitchFamily="34" charset="0"/>
              <a:buChar char="•"/>
            </a:pPr>
            <a:endParaRPr lang="en-US" dirty="0">
              <a:solidFill>
                <a:schemeClr val="bg2">
                  <a:lumMod val="75000"/>
                </a:schemeClr>
              </a:solidFill>
            </a:endParaRPr>
          </a:p>
          <a:p>
            <a:pPr marL="285750" indent="-285750">
              <a:buFont typeface="Arial" panose="020B0604020202020204" pitchFamily="34" charset="0"/>
              <a:buChar char="•"/>
            </a:pPr>
            <a:endParaRPr lang="en-US" dirty="0">
              <a:solidFill>
                <a:schemeClr val="bg2">
                  <a:lumMod val="75000"/>
                </a:schemeClr>
              </a:solidFill>
            </a:endParaRPr>
          </a:p>
        </p:txBody>
      </p:sp>
    </p:spTree>
    <p:extLst>
      <p:ext uri="{BB962C8B-B14F-4D97-AF65-F5344CB8AC3E}">
        <p14:creationId xmlns:p14="http://schemas.microsoft.com/office/powerpoint/2010/main" val="118511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9602-342B-647D-209E-D9FFDBD8AE8C}"/>
              </a:ext>
            </a:extLst>
          </p:cNvPr>
          <p:cNvSpPr>
            <a:spLocks noGrp="1"/>
          </p:cNvSpPr>
          <p:nvPr>
            <p:ph type="ctrTitle"/>
          </p:nvPr>
        </p:nvSpPr>
        <p:spPr>
          <a:xfrm>
            <a:off x="649224" y="711200"/>
            <a:ext cx="7851648" cy="812800"/>
          </a:xfrm>
        </p:spPr>
        <p:txBody>
          <a:bodyPr>
            <a:normAutofit fontScale="90000"/>
          </a:bodyPr>
          <a:lstStyle/>
          <a:p>
            <a:pPr algn="ctr"/>
            <a:r>
              <a:rPr lang="en-US" dirty="0"/>
              <a:t>Oral Probiotics</a:t>
            </a:r>
          </a:p>
        </p:txBody>
      </p:sp>
      <p:sp>
        <p:nvSpPr>
          <p:cNvPr id="3" name="Subtitle 2">
            <a:extLst>
              <a:ext uri="{FF2B5EF4-FFF2-40B4-BE49-F238E27FC236}">
                <a16:creationId xmlns:a16="http://schemas.microsoft.com/office/drawing/2014/main" id="{315C9502-7ACB-E580-E21A-B507ADAEAA0E}"/>
              </a:ext>
            </a:extLst>
          </p:cNvPr>
          <p:cNvSpPr>
            <a:spLocks noGrp="1"/>
          </p:cNvSpPr>
          <p:nvPr>
            <p:ph type="subTitle" idx="1"/>
          </p:nvPr>
        </p:nvSpPr>
        <p:spPr>
          <a:xfrm>
            <a:off x="649224" y="1695156"/>
            <a:ext cx="7854696" cy="4553244"/>
          </a:xfrm>
        </p:spPr>
        <p:txBody>
          <a:bodyPr>
            <a:normAutofit fontScale="40000" lnSpcReduction="20000"/>
          </a:bodyPr>
          <a:lstStyle/>
          <a:p>
            <a:pPr algn="ctr"/>
            <a:r>
              <a:rPr lang="en-US" sz="4500" b="0" i="0" dirty="0">
                <a:solidFill>
                  <a:srgbClr val="212529"/>
                </a:solidFill>
                <a:effectLst/>
                <a:latin typeface="-apple-system"/>
              </a:rPr>
              <a:t>Dr. Jeffry Hillman, dentist and microbiologist, was perplexed by something:</a:t>
            </a:r>
            <a:br>
              <a:rPr lang="en-US" sz="4500" b="0" i="0" dirty="0">
                <a:solidFill>
                  <a:srgbClr val="212529"/>
                </a:solidFill>
                <a:effectLst/>
                <a:latin typeface="-apple-system"/>
              </a:rPr>
            </a:br>
            <a:r>
              <a:rPr lang="en-US" sz="4500" b="0" i="0" dirty="0">
                <a:solidFill>
                  <a:srgbClr val="212529"/>
                </a:solidFill>
                <a:effectLst/>
                <a:latin typeface="-apple-system"/>
              </a:rPr>
              <a:t>“If everyone has the bacteria that cause tooth decay and gum disease in their mouths, why didn’t everyone have rampant tooth decay and gum disease?”</a:t>
            </a:r>
          </a:p>
          <a:p>
            <a:pPr algn="ctr"/>
            <a:r>
              <a:rPr lang="en-US" sz="4500" b="0" i="0" dirty="0">
                <a:solidFill>
                  <a:srgbClr val="212529"/>
                </a:solidFill>
                <a:effectLst/>
                <a:latin typeface="-apple-system"/>
              </a:rPr>
              <a:t>There had to be something, Hillman theorized, that was naturally fighting these pathogens. And that was the Eureka moment!</a:t>
            </a:r>
          </a:p>
          <a:p>
            <a:pPr algn="ctr"/>
            <a:r>
              <a:rPr lang="en-US" sz="4500" b="0" i="0" dirty="0">
                <a:solidFill>
                  <a:srgbClr val="212529"/>
                </a:solidFill>
                <a:effectLst/>
                <a:latin typeface="-apple-system"/>
              </a:rPr>
              <a:t>After isolating over 700 strains of bacteria from the mouth, Dr, Hillman found three strains  that both competed with — and did not cohabitate well — with these gum and tooth pathogens. If fact they don’t even get along in petri dish!</a:t>
            </a:r>
          </a:p>
          <a:p>
            <a:pPr algn="ctr"/>
            <a:r>
              <a:rPr lang="en-US" sz="4500" b="0" i="0" dirty="0">
                <a:solidFill>
                  <a:srgbClr val="212529"/>
                </a:solidFill>
                <a:effectLst/>
                <a:latin typeface="-apple-system"/>
              </a:rPr>
              <a:t>ProBiora3 is a proprietary blend of </a:t>
            </a:r>
            <a:r>
              <a:rPr lang="en-US" sz="4500" dirty="0">
                <a:solidFill>
                  <a:srgbClr val="212529"/>
                </a:solidFill>
                <a:latin typeface="-apple-system"/>
              </a:rPr>
              <a:t>t</a:t>
            </a:r>
            <a:r>
              <a:rPr lang="en-US" sz="4500" b="0" i="0" dirty="0">
                <a:solidFill>
                  <a:srgbClr val="212529"/>
                </a:solidFill>
                <a:effectLst/>
                <a:latin typeface="-apple-system"/>
              </a:rPr>
              <a:t>hese three naturally occurring strains of beneficial bacteria, including Streptococcus </a:t>
            </a:r>
            <a:r>
              <a:rPr lang="en-US" sz="4500" b="0" i="0" dirty="0" err="1">
                <a:solidFill>
                  <a:srgbClr val="212529"/>
                </a:solidFill>
                <a:effectLst/>
                <a:latin typeface="-apple-system"/>
              </a:rPr>
              <a:t>oralis</a:t>
            </a:r>
            <a:r>
              <a:rPr lang="en-US" sz="4500" b="0" i="0" dirty="0">
                <a:solidFill>
                  <a:srgbClr val="212529"/>
                </a:solidFill>
                <a:effectLst/>
                <a:latin typeface="-apple-system"/>
              </a:rPr>
              <a:t> KJ3®, Streptococcus </a:t>
            </a:r>
            <a:r>
              <a:rPr lang="en-US" sz="4500" b="0" i="0" dirty="0" err="1">
                <a:solidFill>
                  <a:srgbClr val="212529"/>
                </a:solidFill>
                <a:effectLst/>
                <a:latin typeface="-apple-system"/>
              </a:rPr>
              <a:t>uberis</a:t>
            </a:r>
            <a:r>
              <a:rPr lang="en-US" sz="4500" b="0" i="0" dirty="0">
                <a:solidFill>
                  <a:srgbClr val="212529"/>
                </a:solidFill>
                <a:effectLst/>
                <a:latin typeface="-apple-system"/>
              </a:rPr>
              <a:t> KJ2®, and Streptococcus </a:t>
            </a:r>
            <a:r>
              <a:rPr lang="en-US" sz="4500" b="0" i="0" dirty="0" err="1">
                <a:solidFill>
                  <a:srgbClr val="212529"/>
                </a:solidFill>
                <a:effectLst/>
                <a:latin typeface="-apple-system"/>
              </a:rPr>
              <a:t>rattus</a:t>
            </a:r>
            <a:r>
              <a:rPr lang="en-US" sz="4500" b="0" i="0" dirty="0">
                <a:solidFill>
                  <a:srgbClr val="212529"/>
                </a:solidFill>
                <a:effectLst/>
                <a:latin typeface="-apple-system"/>
              </a:rPr>
              <a:t> JH145®, which support gum and tooth health, whiter teeth and fresher breath.</a:t>
            </a:r>
          </a:p>
          <a:p>
            <a:pPr algn="ctr"/>
            <a:r>
              <a:rPr lang="en-US" sz="4500" b="0" i="0" dirty="0">
                <a:solidFill>
                  <a:srgbClr val="212529"/>
                </a:solidFill>
                <a:effectLst/>
                <a:latin typeface="-apple-system"/>
              </a:rPr>
              <a:t>For over 30 years, the oral health benefits provided by these three strains of</a:t>
            </a:r>
          </a:p>
          <a:p>
            <a:pPr algn="ctr"/>
            <a:r>
              <a:rPr lang="en-US" sz="4500" b="0" i="0" dirty="0">
                <a:solidFill>
                  <a:srgbClr val="212529"/>
                </a:solidFill>
                <a:effectLst/>
                <a:latin typeface="-apple-system"/>
              </a:rPr>
              <a:t>bacteria have been well documented in numerous peer-reviewed publications.</a:t>
            </a:r>
          </a:p>
          <a:p>
            <a:pPr algn="ctr"/>
            <a:endParaRPr lang="en-US" sz="5800" b="0" i="0" dirty="0">
              <a:solidFill>
                <a:srgbClr val="212529"/>
              </a:solidFill>
              <a:effectLst/>
              <a:latin typeface="-apple-system"/>
            </a:endParaRPr>
          </a:p>
          <a:p>
            <a:pPr algn="ctr"/>
            <a:r>
              <a:rPr lang="en-US" sz="5800" b="0" i="0" dirty="0">
                <a:solidFill>
                  <a:srgbClr val="212529"/>
                </a:solidFill>
                <a:effectLst/>
                <a:latin typeface="-apple-system"/>
              </a:rPr>
              <a:t>Today, </a:t>
            </a:r>
            <a:r>
              <a:rPr lang="en-US" sz="5800" b="0" i="0" dirty="0" err="1">
                <a:solidFill>
                  <a:srgbClr val="212529"/>
                </a:solidFill>
                <a:effectLst/>
                <a:latin typeface="-apple-system"/>
              </a:rPr>
              <a:t>ProBiora</a:t>
            </a:r>
            <a:r>
              <a:rPr lang="en-US" sz="5800" b="0" i="0" dirty="0">
                <a:solidFill>
                  <a:srgbClr val="212529"/>
                </a:solidFill>
                <a:effectLst/>
                <a:latin typeface="-apple-system"/>
              </a:rPr>
              <a:t> is the ONLY probiotic specifically designed for better tooth, gum, and mouth health.</a:t>
            </a:r>
          </a:p>
          <a:p>
            <a:endParaRPr lang="en-US" dirty="0"/>
          </a:p>
        </p:txBody>
      </p:sp>
    </p:spTree>
    <p:extLst>
      <p:ext uri="{BB962C8B-B14F-4D97-AF65-F5344CB8AC3E}">
        <p14:creationId xmlns:p14="http://schemas.microsoft.com/office/powerpoint/2010/main" val="311510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9602-342B-647D-209E-D9FFDBD8AE8C}"/>
              </a:ext>
            </a:extLst>
          </p:cNvPr>
          <p:cNvSpPr>
            <a:spLocks noGrp="1"/>
          </p:cNvSpPr>
          <p:nvPr>
            <p:ph type="ctrTitle"/>
          </p:nvPr>
        </p:nvSpPr>
        <p:spPr/>
        <p:txBody>
          <a:bodyPr/>
          <a:lstStyle/>
          <a:p>
            <a:pPr algn="ctr"/>
            <a:r>
              <a:rPr lang="en-US" dirty="0"/>
              <a:t>Oral Probiotics</a:t>
            </a:r>
          </a:p>
        </p:txBody>
      </p:sp>
      <p:sp>
        <p:nvSpPr>
          <p:cNvPr id="3" name="Subtitle 2">
            <a:extLst>
              <a:ext uri="{FF2B5EF4-FFF2-40B4-BE49-F238E27FC236}">
                <a16:creationId xmlns:a16="http://schemas.microsoft.com/office/drawing/2014/main" id="{315C9502-7ACB-E580-E21A-B507ADAEAA0E}"/>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AD7F2FD2-10C1-6911-D6EC-9988801F2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11" y="0"/>
            <a:ext cx="7438178" cy="6858000"/>
          </a:xfrm>
          <a:prstGeom prst="rect">
            <a:avLst/>
          </a:prstGeom>
        </p:spPr>
      </p:pic>
    </p:spTree>
    <p:extLst>
      <p:ext uri="{BB962C8B-B14F-4D97-AF65-F5344CB8AC3E}">
        <p14:creationId xmlns:p14="http://schemas.microsoft.com/office/powerpoint/2010/main" val="425304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9602-342B-647D-209E-D9FFDBD8AE8C}"/>
              </a:ext>
            </a:extLst>
          </p:cNvPr>
          <p:cNvSpPr>
            <a:spLocks noGrp="1"/>
          </p:cNvSpPr>
          <p:nvPr>
            <p:ph type="ctrTitle"/>
          </p:nvPr>
        </p:nvSpPr>
        <p:spPr/>
        <p:txBody>
          <a:bodyPr/>
          <a:lstStyle/>
          <a:p>
            <a:pPr algn="ctr"/>
            <a:r>
              <a:rPr lang="en-US" dirty="0"/>
              <a:t>Oral Probiotics</a:t>
            </a:r>
          </a:p>
        </p:txBody>
      </p:sp>
      <p:sp>
        <p:nvSpPr>
          <p:cNvPr id="3" name="Subtitle 2">
            <a:extLst>
              <a:ext uri="{FF2B5EF4-FFF2-40B4-BE49-F238E27FC236}">
                <a16:creationId xmlns:a16="http://schemas.microsoft.com/office/drawing/2014/main" id="{315C9502-7ACB-E580-E21A-B507ADAEAA0E}"/>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AAC6169A-0955-13AF-A035-B9C97EB16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0"/>
            <a:ext cx="911824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3D1056D-3698-A175-CEAD-8AEAF9E75944}"/>
                  </a:ext>
                </a:extLst>
              </p14:cNvPr>
              <p14:cNvContentPartPr/>
              <p14:nvPr/>
            </p14:nvContentPartPr>
            <p14:xfrm>
              <a:off x="-1994160" y="2056920"/>
              <a:ext cx="360" cy="360"/>
            </p14:xfrm>
          </p:contentPart>
        </mc:Choice>
        <mc:Fallback xmlns="">
          <p:pic>
            <p:nvPicPr>
              <p:cNvPr id="4" name="Ink 3">
                <a:extLst>
                  <a:ext uri="{FF2B5EF4-FFF2-40B4-BE49-F238E27FC236}">
                    <a16:creationId xmlns:a16="http://schemas.microsoft.com/office/drawing/2014/main" id="{B3D1056D-3698-A175-CEAD-8AEAF9E75944}"/>
                  </a:ext>
                </a:extLst>
              </p:cNvPr>
              <p:cNvPicPr/>
              <p:nvPr/>
            </p:nvPicPr>
            <p:blipFill>
              <a:blip r:embed="rId4"/>
              <a:stretch>
                <a:fillRect/>
              </a:stretch>
            </p:blipFill>
            <p:spPr>
              <a:xfrm>
                <a:off x="-2012160" y="2038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05195BB-1AFA-7045-692B-48D47D35D1A7}"/>
                  </a:ext>
                </a:extLst>
              </p14:cNvPr>
              <p14:cNvContentPartPr/>
              <p14:nvPr/>
            </p14:nvContentPartPr>
            <p14:xfrm>
              <a:off x="-597360" y="5130240"/>
              <a:ext cx="360" cy="360"/>
            </p14:xfrm>
          </p:contentPart>
        </mc:Choice>
        <mc:Fallback xmlns="">
          <p:pic>
            <p:nvPicPr>
              <p:cNvPr id="6" name="Ink 5">
                <a:extLst>
                  <a:ext uri="{FF2B5EF4-FFF2-40B4-BE49-F238E27FC236}">
                    <a16:creationId xmlns:a16="http://schemas.microsoft.com/office/drawing/2014/main" id="{905195BB-1AFA-7045-692B-48D47D35D1A7}"/>
                  </a:ext>
                </a:extLst>
              </p:cNvPr>
              <p:cNvPicPr/>
              <p:nvPr/>
            </p:nvPicPr>
            <p:blipFill>
              <a:blip r:embed="rId6"/>
              <a:stretch>
                <a:fillRect/>
              </a:stretch>
            </p:blipFill>
            <p:spPr>
              <a:xfrm>
                <a:off x="-633360" y="50946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FBB28CC-9801-911F-A562-F461682A0D86}"/>
                  </a:ext>
                </a:extLst>
              </p14:cNvPr>
              <p14:cNvContentPartPr/>
              <p14:nvPr/>
            </p14:nvContentPartPr>
            <p14:xfrm>
              <a:off x="-597360" y="5130240"/>
              <a:ext cx="360" cy="360"/>
            </p14:xfrm>
          </p:contentPart>
        </mc:Choice>
        <mc:Fallback xmlns="">
          <p:pic>
            <p:nvPicPr>
              <p:cNvPr id="7" name="Ink 6">
                <a:extLst>
                  <a:ext uri="{FF2B5EF4-FFF2-40B4-BE49-F238E27FC236}">
                    <a16:creationId xmlns:a16="http://schemas.microsoft.com/office/drawing/2014/main" id="{2FBB28CC-9801-911F-A562-F461682A0D86}"/>
                  </a:ext>
                </a:extLst>
              </p:cNvPr>
              <p:cNvPicPr/>
              <p:nvPr/>
            </p:nvPicPr>
            <p:blipFill>
              <a:blip r:embed="rId6"/>
              <a:stretch>
                <a:fillRect/>
              </a:stretch>
            </p:blipFill>
            <p:spPr>
              <a:xfrm>
                <a:off x="-633360" y="50946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8BD6966-0960-7172-B29E-2734C0DD5A39}"/>
                  </a:ext>
                </a:extLst>
              </p14:cNvPr>
              <p14:cNvContentPartPr/>
              <p14:nvPr/>
            </p14:nvContentPartPr>
            <p14:xfrm>
              <a:off x="2247360" y="3377760"/>
              <a:ext cx="360" cy="360"/>
            </p14:xfrm>
          </p:contentPart>
        </mc:Choice>
        <mc:Fallback xmlns="">
          <p:pic>
            <p:nvPicPr>
              <p:cNvPr id="10" name="Ink 9">
                <a:extLst>
                  <a:ext uri="{FF2B5EF4-FFF2-40B4-BE49-F238E27FC236}">
                    <a16:creationId xmlns:a16="http://schemas.microsoft.com/office/drawing/2014/main" id="{E8BD6966-0960-7172-B29E-2734C0DD5A39}"/>
                  </a:ext>
                </a:extLst>
              </p:cNvPr>
              <p:cNvPicPr/>
              <p:nvPr/>
            </p:nvPicPr>
            <p:blipFill>
              <a:blip r:embed="rId4"/>
              <a:stretch>
                <a:fillRect/>
              </a:stretch>
            </p:blipFill>
            <p:spPr>
              <a:xfrm>
                <a:off x="2229720" y="3360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D5C9D40E-2739-0B6D-E1F6-891F9C982920}"/>
                  </a:ext>
                </a:extLst>
              </p14:cNvPr>
              <p14:cNvContentPartPr/>
              <p14:nvPr/>
            </p14:nvContentPartPr>
            <p14:xfrm>
              <a:off x="3376680" y="4466400"/>
              <a:ext cx="3111840" cy="639000"/>
            </p14:xfrm>
          </p:contentPart>
        </mc:Choice>
        <mc:Fallback xmlns="">
          <p:pic>
            <p:nvPicPr>
              <p:cNvPr id="17" name="Ink 16">
                <a:extLst>
                  <a:ext uri="{FF2B5EF4-FFF2-40B4-BE49-F238E27FC236}">
                    <a16:creationId xmlns:a16="http://schemas.microsoft.com/office/drawing/2014/main" id="{D5C9D40E-2739-0B6D-E1F6-891F9C982920}"/>
                  </a:ext>
                </a:extLst>
              </p:cNvPr>
              <p:cNvPicPr/>
              <p:nvPr/>
            </p:nvPicPr>
            <p:blipFill>
              <a:blip r:embed="rId10"/>
              <a:stretch>
                <a:fillRect/>
              </a:stretch>
            </p:blipFill>
            <p:spPr>
              <a:xfrm>
                <a:off x="3358680" y="4448400"/>
                <a:ext cx="314748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F781C6DE-07D2-BAD2-63BB-FC60B5F13FAB}"/>
                  </a:ext>
                </a:extLst>
              </p14:cNvPr>
              <p14:cNvContentPartPr/>
              <p14:nvPr/>
            </p14:nvContentPartPr>
            <p14:xfrm>
              <a:off x="-1829280" y="1104360"/>
              <a:ext cx="360" cy="360"/>
            </p14:xfrm>
          </p:contentPart>
        </mc:Choice>
        <mc:Fallback xmlns="">
          <p:pic>
            <p:nvPicPr>
              <p:cNvPr id="20" name="Ink 19">
                <a:extLst>
                  <a:ext uri="{FF2B5EF4-FFF2-40B4-BE49-F238E27FC236}">
                    <a16:creationId xmlns:a16="http://schemas.microsoft.com/office/drawing/2014/main" id="{F781C6DE-07D2-BAD2-63BB-FC60B5F13FAB}"/>
                  </a:ext>
                </a:extLst>
              </p:cNvPr>
              <p:cNvPicPr/>
              <p:nvPr/>
            </p:nvPicPr>
            <p:blipFill>
              <a:blip r:embed="rId4"/>
              <a:stretch>
                <a:fillRect/>
              </a:stretch>
            </p:blipFill>
            <p:spPr>
              <a:xfrm>
                <a:off x="-1846920" y="1086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85BF7D9B-DA32-F330-37FC-A85E35A66775}"/>
                  </a:ext>
                </a:extLst>
              </p14:cNvPr>
              <p14:cNvContentPartPr/>
              <p14:nvPr/>
            </p14:nvContentPartPr>
            <p14:xfrm>
              <a:off x="3644880" y="4520760"/>
              <a:ext cx="360" cy="360"/>
            </p14:xfrm>
          </p:contentPart>
        </mc:Choice>
        <mc:Fallback xmlns="">
          <p:pic>
            <p:nvPicPr>
              <p:cNvPr id="21" name="Ink 20">
                <a:extLst>
                  <a:ext uri="{FF2B5EF4-FFF2-40B4-BE49-F238E27FC236}">
                    <a16:creationId xmlns:a16="http://schemas.microsoft.com/office/drawing/2014/main" id="{85BF7D9B-DA32-F330-37FC-A85E35A66775}"/>
                  </a:ext>
                </a:extLst>
              </p:cNvPr>
              <p:cNvPicPr/>
              <p:nvPr/>
            </p:nvPicPr>
            <p:blipFill>
              <a:blip r:embed="rId4"/>
              <a:stretch>
                <a:fillRect/>
              </a:stretch>
            </p:blipFill>
            <p:spPr>
              <a:xfrm>
                <a:off x="3626880" y="4502760"/>
                <a:ext cx="36000" cy="36000"/>
              </a:xfrm>
              <a:prstGeom prst="rect">
                <a:avLst/>
              </a:prstGeom>
            </p:spPr>
          </p:pic>
        </mc:Fallback>
      </mc:AlternateContent>
      <p:sp>
        <p:nvSpPr>
          <p:cNvPr id="24" name="TextBox 23">
            <a:extLst>
              <a:ext uri="{FF2B5EF4-FFF2-40B4-BE49-F238E27FC236}">
                <a16:creationId xmlns:a16="http://schemas.microsoft.com/office/drawing/2014/main" id="{5E396F84-33C4-1876-00C4-28B4DB778D86}"/>
              </a:ext>
            </a:extLst>
          </p:cNvPr>
          <p:cNvSpPr txBox="1"/>
          <p:nvPr/>
        </p:nvSpPr>
        <p:spPr>
          <a:xfrm>
            <a:off x="533400" y="2463800"/>
            <a:ext cx="2336800" cy="1409700"/>
          </a:xfrm>
          <a:prstGeom prst="rect">
            <a:avLst/>
          </a:prstGeom>
          <a:solidFill>
            <a:schemeClr val="tx1"/>
          </a:solidFill>
        </p:spPr>
        <p:txBody>
          <a:bodyPr wrap="square" rtlCol="0">
            <a:spAutoFit/>
          </a:bodyPr>
          <a:lstStyle/>
          <a:p>
            <a:endParaRPr lang="en-US" dirty="0"/>
          </a:p>
        </p:txBody>
      </p:sp>
      <p:sp>
        <p:nvSpPr>
          <p:cNvPr id="25" name="TextBox 24">
            <a:extLst>
              <a:ext uri="{FF2B5EF4-FFF2-40B4-BE49-F238E27FC236}">
                <a16:creationId xmlns:a16="http://schemas.microsoft.com/office/drawing/2014/main" id="{AE0D5D90-9A6A-7B47-F53D-EF82FFBA9624}"/>
              </a:ext>
            </a:extLst>
          </p:cNvPr>
          <p:cNvSpPr txBox="1"/>
          <p:nvPr/>
        </p:nvSpPr>
        <p:spPr>
          <a:xfrm>
            <a:off x="533400" y="2463800"/>
            <a:ext cx="2336800" cy="2585323"/>
          </a:xfrm>
          <a:prstGeom prst="rect">
            <a:avLst/>
          </a:prstGeom>
          <a:noFill/>
        </p:spPr>
        <p:txBody>
          <a:bodyPr wrap="square" rtlCol="0">
            <a:spAutoFit/>
          </a:bodyPr>
          <a:lstStyle/>
          <a:p>
            <a:r>
              <a:rPr lang="en-US" dirty="0">
                <a:solidFill>
                  <a:schemeClr val="bg1"/>
                </a:solidFill>
              </a:rPr>
              <a:t>Patented proprietary mix of 125 Million</a:t>
            </a:r>
          </a:p>
          <a:p>
            <a:r>
              <a:rPr lang="en-US" dirty="0">
                <a:solidFill>
                  <a:schemeClr val="bg1"/>
                </a:solidFill>
              </a:rPr>
              <a:t>Streptococcus </a:t>
            </a:r>
            <a:r>
              <a:rPr lang="en-US" dirty="0" err="1">
                <a:solidFill>
                  <a:schemeClr val="bg1"/>
                </a:solidFill>
              </a:rPr>
              <a:t>uberis</a:t>
            </a:r>
            <a:r>
              <a:rPr lang="en-US" dirty="0">
                <a:solidFill>
                  <a:schemeClr val="bg1"/>
                </a:solidFill>
              </a:rPr>
              <a:t> KJ2</a:t>
            </a:r>
          </a:p>
          <a:p>
            <a:r>
              <a:rPr lang="en-US" dirty="0">
                <a:solidFill>
                  <a:schemeClr val="bg1"/>
                </a:solidFill>
              </a:rPr>
              <a:t>Streptococcus </a:t>
            </a:r>
            <a:r>
              <a:rPr lang="en-US" dirty="0" err="1">
                <a:solidFill>
                  <a:schemeClr val="bg1"/>
                </a:solidFill>
              </a:rPr>
              <a:t>oralis</a:t>
            </a:r>
            <a:r>
              <a:rPr lang="en-US" dirty="0">
                <a:solidFill>
                  <a:schemeClr val="bg1"/>
                </a:solidFill>
              </a:rPr>
              <a:t> KJ3</a:t>
            </a:r>
          </a:p>
          <a:p>
            <a:r>
              <a:rPr lang="en-US" dirty="0">
                <a:solidFill>
                  <a:schemeClr val="bg1"/>
                </a:solidFill>
              </a:rPr>
              <a:t>Streptococcus </a:t>
            </a:r>
            <a:r>
              <a:rPr lang="en-US" dirty="0" err="1">
                <a:solidFill>
                  <a:schemeClr val="bg1"/>
                </a:solidFill>
              </a:rPr>
              <a:t>rattus</a:t>
            </a:r>
            <a:r>
              <a:rPr lang="en-US" dirty="0">
                <a:solidFill>
                  <a:schemeClr val="bg1"/>
                </a:solidFill>
              </a:rPr>
              <a:t> JH145</a:t>
            </a:r>
          </a:p>
          <a:p>
            <a:r>
              <a:rPr lang="en-US" dirty="0">
                <a:solidFill>
                  <a:schemeClr val="bg1"/>
                </a:solidFill>
              </a:rPr>
              <a:t> </a:t>
            </a:r>
          </a:p>
        </p:txBody>
      </p:sp>
    </p:spTree>
    <p:extLst>
      <p:ext uri="{BB962C8B-B14F-4D97-AF65-F5344CB8AC3E}">
        <p14:creationId xmlns:p14="http://schemas.microsoft.com/office/powerpoint/2010/main" val="63595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23997" cy="8119075"/>
          </a:xfrm>
          <a:prstGeom prst="rect">
            <a:avLst/>
          </a:prstGeom>
        </p:spPr>
      </p:pic>
    </p:spTree>
    <p:extLst>
      <p:ext uri="{BB962C8B-B14F-4D97-AF65-F5344CB8AC3E}">
        <p14:creationId xmlns:p14="http://schemas.microsoft.com/office/powerpoint/2010/main" val="4642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646A-292F-4CCA-955C-62BC64473F0D}"/>
              </a:ext>
            </a:extLst>
          </p:cNvPr>
          <p:cNvSpPr>
            <a:spLocks noGrp="1"/>
          </p:cNvSpPr>
          <p:nvPr>
            <p:ph type="ctrTitle"/>
          </p:nvPr>
        </p:nvSpPr>
        <p:spPr>
          <a:xfrm>
            <a:off x="649357" y="424069"/>
            <a:ext cx="4104595" cy="843145"/>
          </a:xfrm>
        </p:spPr>
        <p:txBody>
          <a:bodyPr>
            <a:normAutofit fontScale="90000"/>
          </a:bodyPr>
          <a:lstStyle/>
          <a:p>
            <a:r>
              <a:rPr lang="en-US" dirty="0"/>
              <a:t>Perio Therapy</a:t>
            </a:r>
          </a:p>
        </p:txBody>
      </p:sp>
      <p:sp>
        <p:nvSpPr>
          <p:cNvPr id="3" name="Subtitle 2">
            <a:extLst>
              <a:ext uri="{FF2B5EF4-FFF2-40B4-BE49-F238E27FC236}">
                <a16:creationId xmlns:a16="http://schemas.microsoft.com/office/drawing/2014/main" id="{6DCC5F7C-3D0C-443E-9E80-4D34D18E0C95}"/>
              </a:ext>
            </a:extLst>
          </p:cNvPr>
          <p:cNvSpPr>
            <a:spLocks noGrp="1"/>
          </p:cNvSpPr>
          <p:nvPr>
            <p:ph type="subTitle" idx="1"/>
          </p:nvPr>
        </p:nvSpPr>
        <p:spPr>
          <a:xfrm>
            <a:off x="-1782458" y="-6011467"/>
            <a:ext cx="27510950" cy="11877185"/>
          </a:xfrm>
        </p:spPr>
        <p:txBody>
          <a:bodyPr>
            <a:normAutofit/>
          </a:bodyPr>
          <a:lstStyle/>
          <a:p>
            <a:r>
              <a:rPr lang="en-US" dirty="0"/>
              <a:t>Highly absorbable nutrients for greater bone heal</a:t>
            </a:r>
          </a:p>
        </p:txBody>
      </p:sp>
      <p:pic>
        <p:nvPicPr>
          <p:cNvPr id="5" name="Picture 4">
            <a:extLst>
              <a:ext uri="{FF2B5EF4-FFF2-40B4-BE49-F238E27FC236}">
                <a16:creationId xmlns:a16="http://schemas.microsoft.com/office/drawing/2014/main" id="{90411AF3-B541-4617-B86B-D19341D2F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157" y="-223619"/>
            <a:ext cx="6858000" cy="6858000"/>
          </a:xfrm>
          <a:prstGeom prst="rect">
            <a:avLst/>
          </a:prstGeom>
        </p:spPr>
      </p:pic>
      <p:pic>
        <p:nvPicPr>
          <p:cNvPr id="7" name="Picture 6">
            <a:extLst>
              <a:ext uri="{FF2B5EF4-FFF2-40B4-BE49-F238E27FC236}">
                <a16:creationId xmlns:a16="http://schemas.microsoft.com/office/drawing/2014/main" id="{E929ECD1-CCBD-425D-A46A-347E2ACB3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650" y="1390770"/>
            <a:ext cx="4654281" cy="5122636"/>
          </a:xfrm>
          <a:prstGeom prst="rect">
            <a:avLst/>
          </a:prstGeom>
        </p:spPr>
      </p:pic>
    </p:spTree>
    <p:extLst>
      <p:ext uri="{BB962C8B-B14F-4D97-AF65-F5344CB8AC3E}">
        <p14:creationId xmlns:p14="http://schemas.microsoft.com/office/powerpoint/2010/main" val="209188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9834-4DE2-43CD-A8C7-30AAC44FF047}"/>
              </a:ext>
            </a:extLst>
          </p:cNvPr>
          <p:cNvSpPr>
            <a:spLocks noGrp="1"/>
          </p:cNvSpPr>
          <p:nvPr>
            <p:ph type="title"/>
          </p:nvPr>
        </p:nvSpPr>
        <p:spPr>
          <a:xfrm>
            <a:off x="1247805" y="0"/>
            <a:ext cx="7772400" cy="1362456"/>
          </a:xfrm>
        </p:spPr>
        <p:txBody>
          <a:bodyPr/>
          <a:lstStyle/>
          <a:p>
            <a:r>
              <a:rPr lang="en-US" dirty="0"/>
              <a:t>Bone Support </a:t>
            </a:r>
          </a:p>
        </p:txBody>
      </p:sp>
      <p:sp>
        <p:nvSpPr>
          <p:cNvPr id="3" name="Text Placeholder 2">
            <a:extLst>
              <a:ext uri="{FF2B5EF4-FFF2-40B4-BE49-F238E27FC236}">
                <a16:creationId xmlns:a16="http://schemas.microsoft.com/office/drawing/2014/main" id="{D117295C-C724-42DD-94D1-A930704EA9E5}"/>
              </a:ext>
            </a:extLst>
          </p:cNvPr>
          <p:cNvSpPr>
            <a:spLocks noGrp="1"/>
          </p:cNvSpPr>
          <p:nvPr>
            <p:ph type="body" idx="1"/>
          </p:nvPr>
        </p:nvSpPr>
        <p:spPr>
          <a:xfrm>
            <a:off x="516284" y="1623135"/>
            <a:ext cx="7772400" cy="3611730"/>
          </a:xfrm>
        </p:spPr>
        <p:txBody>
          <a:bodyPr>
            <a:normAutofit/>
          </a:bodyPr>
          <a:lstStyle/>
          <a:p>
            <a:endParaRPr lang="en-US" dirty="0"/>
          </a:p>
        </p:txBody>
      </p:sp>
      <p:pic>
        <p:nvPicPr>
          <p:cNvPr id="5" name="Picture 4">
            <a:extLst>
              <a:ext uri="{FF2B5EF4-FFF2-40B4-BE49-F238E27FC236}">
                <a16:creationId xmlns:a16="http://schemas.microsoft.com/office/drawing/2014/main" id="{ACA63FCF-9C77-4310-A15F-FBD870605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2456"/>
            <a:ext cx="5385896" cy="5385896"/>
          </a:xfrm>
          <a:prstGeom prst="rect">
            <a:avLst/>
          </a:prstGeom>
        </p:spPr>
      </p:pic>
      <p:pic>
        <p:nvPicPr>
          <p:cNvPr id="7" name="Picture 6">
            <a:extLst>
              <a:ext uri="{FF2B5EF4-FFF2-40B4-BE49-F238E27FC236}">
                <a16:creationId xmlns:a16="http://schemas.microsoft.com/office/drawing/2014/main" id="{F180A20D-9788-448F-ABDD-EBD308A6B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775" y="1338834"/>
            <a:ext cx="4223313" cy="5614123"/>
          </a:xfrm>
          <a:prstGeom prst="rect">
            <a:avLst/>
          </a:prstGeom>
        </p:spPr>
      </p:pic>
    </p:spTree>
    <p:extLst>
      <p:ext uri="{BB962C8B-B14F-4D97-AF65-F5344CB8AC3E}">
        <p14:creationId xmlns:p14="http://schemas.microsoft.com/office/powerpoint/2010/main" val="2201808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7930-BCDC-4FE8-BBD6-D65810DBF2EB}"/>
              </a:ext>
            </a:extLst>
          </p:cNvPr>
          <p:cNvSpPr>
            <a:spLocks noGrp="1"/>
          </p:cNvSpPr>
          <p:nvPr>
            <p:ph type="title"/>
          </p:nvPr>
        </p:nvSpPr>
        <p:spPr>
          <a:xfrm>
            <a:off x="709050" y="-802"/>
            <a:ext cx="8269849" cy="1509712"/>
          </a:xfrm>
        </p:spPr>
        <p:txBody>
          <a:bodyPr/>
          <a:lstStyle/>
          <a:p>
            <a:r>
              <a:rPr lang="en-US" dirty="0"/>
              <a:t>Post Perio Therapy Support</a:t>
            </a:r>
          </a:p>
        </p:txBody>
      </p:sp>
      <p:pic>
        <p:nvPicPr>
          <p:cNvPr id="5" name="Picture 4">
            <a:extLst>
              <a:ext uri="{FF2B5EF4-FFF2-40B4-BE49-F238E27FC236}">
                <a16:creationId xmlns:a16="http://schemas.microsoft.com/office/drawing/2014/main" id="{63FFCF3D-5566-43D0-A933-278DCC073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850" y="915176"/>
            <a:ext cx="6108700" cy="6108700"/>
          </a:xfrm>
          <a:prstGeom prst="rect">
            <a:avLst/>
          </a:prstGeom>
        </p:spPr>
      </p:pic>
      <p:pic>
        <p:nvPicPr>
          <p:cNvPr id="11" name="Picture 10">
            <a:extLst>
              <a:ext uri="{FF2B5EF4-FFF2-40B4-BE49-F238E27FC236}">
                <a16:creationId xmlns:a16="http://schemas.microsoft.com/office/drawing/2014/main" id="{B6898199-2AC5-43FE-B4CB-038A50CD9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602259"/>
            <a:ext cx="4419600" cy="5255741"/>
          </a:xfrm>
          <a:prstGeom prst="rect">
            <a:avLst/>
          </a:prstGeom>
        </p:spPr>
      </p:pic>
    </p:spTree>
    <p:extLst>
      <p:ext uri="{BB962C8B-B14F-4D97-AF65-F5344CB8AC3E}">
        <p14:creationId xmlns:p14="http://schemas.microsoft.com/office/powerpoint/2010/main" val="236384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5B5B8A-FBB4-49C5-8027-E409FD013A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3920"/>
            <a:ext cx="9144000" cy="5432079"/>
          </a:xfrm>
        </p:spPr>
      </p:pic>
      <p:pic>
        <p:nvPicPr>
          <p:cNvPr id="9" name="Picture 8">
            <a:extLst>
              <a:ext uri="{FF2B5EF4-FFF2-40B4-BE49-F238E27FC236}">
                <a16:creationId xmlns:a16="http://schemas.microsoft.com/office/drawing/2014/main" id="{E5429899-73E7-429C-B3DD-BF770CADC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833" y="778210"/>
            <a:ext cx="4219167" cy="5287790"/>
          </a:xfrm>
          <a:prstGeom prst="rect">
            <a:avLst/>
          </a:prstGeom>
        </p:spPr>
      </p:pic>
      <p:sp>
        <p:nvSpPr>
          <p:cNvPr id="10" name="TextBox 9">
            <a:extLst>
              <a:ext uri="{FF2B5EF4-FFF2-40B4-BE49-F238E27FC236}">
                <a16:creationId xmlns:a16="http://schemas.microsoft.com/office/drawing/2014/main" id="{B492011C-C130-4082-ABFA-240135D9C2BB}"/>
              </a:ext>
            </a:extLst>
          </p:cNvPr>
          <p:cNvSpPr txBox="1"/>
          <p:nvPr/>
        </p:nvSpPr>
        <p:spPr>
          <a:xfrm>
            <a:off x="4231037" y="2740294"/>
            <a:ext cx="685800" cy="300082"/>
          </a:xfrm>
          <a:prstGeom prst="rect">
            <a:avLst/>
          </a:prstGeom>
          <a:noFill/>
        </p:spPr>
        <p:txBody>
          <a:bodyPr wrap="square" rtlCol="0">
            <a:spAutoFit/>
          </a:bodyPr>
          <a:lstStyle/>
          <a:p>
            <a:pPr defTabSz="685800">
              <a:defRPr/>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18936B3A-54B6-4079-BE6C-E63DADFE2385}"/>
              </a:ext>
            </a:extLst>
          </p:cNvPr>
          <p:cNvSpPr txBox="1"/>
          <p:nvPr/>
        </p:nvSpPr>
        <p:spPr>
          <a:xfrm>
            <a:off x="352833" y="1525075"/>
            <a:ext cx="4219167" cy="3647152"/>
          </a:xfrm>
          <a:prstGeom prst="rect">
            <a:avLst/>
          </a:prstGeom>
          <a:noFill/>
        </p:spPr>
        <p:txBody>
          <a:bodyPr wrap="square" rtlCol="0">
            <a:spAutoFit/>
          </a:bodyPr>
          <a:lstStyle/>
          <a:p>
            <a:pPr algn="ctr" defTabSz="685800">
              <a:defRPr/>
            </a:pPr>
            <a:r>
              <a:rPr lang="en-US" sz="3300" dirty="0">
                <a:solidFill>
                  <a:prstClr val="black"/>
                </a:solidFill>
                <a:latin typeface="Calibri" panose="020F0502020204030204"/>
              </a:rPr>
              <a:t>Since 2015</a:t>
            </a:r>
          </a:p>
          <a:p>
            <a:pPr algn="ctr" defTabSz="685800">
              <a:defRPr/>
            </a:pPr>
            <a:r>
              <a:rPr lang="en-US" sz="3300" b="1" dirty="0">
                <a:solidFill>
                  <a:prstClr val="black"/>
                </a:solidFill>
                <a:latin typeface="Calibri" panose="020F0502020204030204"/>
              </a:rPr>
              <a:t>HCP </a:t>
            </a:r>
            <a:r>
              <a:rPr lang="en-US" sz="3300" b="1" dirty="0" err="1">
                <a:solidFill>
                  <a:prstClr val="black"/>
                </a:solidFill>
                <a:latin typeface="Calibri" panose="020F0502020204030204"/>
              </a:rPr>
              <a:t>Wellnet</a:t>
            </a:r>
            <a:r>
              <a:rPr lang="en-US" sz="3300" dirty="0">
                <a:solidFill>
                  <a:prstClr val="black"/>
                </a:solidFill>
                <a:latin typeface="Calibri" panose="020F0502020204030204"/>
              </a:rPr>
              <a:t> joins physicians, dentists, and their patients to make HEALTH contagious with improved Oral Health</a:t>
            </a:r>
          </a:p>
        </p:txBody>
      </p:sp>
      <p:sp>
        <p:nvSpPr>
          <p:cNvPr id="12" name="TextBox 11">
            <a:extLst>
              <a:ext uri="{FF2B5EF4-FFF2-40B4-BE49-F238E27FC236}">
                <a16:creationId xmlns:a16="http://schemas.microsoft.com/office/drawing/2014/main" id="{D1EBA0B8-685C-4311-9520-644F93E0CCEA}"/>
              </a:ext>
            </a:extLst>
          </p:cNvPr>
          <p:cNvSpPr txBox="1"/>
          <p:nvPr/>
        </p:nvSpPr>
        <p:spPr>
          <a:xfrm>
            <a:off x="7671661" y="5581252"/>
            <a:ext cx="1472339"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Leona Meditz</a:t>
            </a:r>
          </a:p>
          <a:p>
            <a:pPr defTabSz="685800">
              <a:defRPr/>
            </a:pPr>
            <a:r>
              <a:rPr lang="en-US" sz="1350" dirty="0">
                <a:solidFill>
                  <a:prstClr val="black"/>
                </a:solidFill>
                <a:latin typeface="Calibri" panose="020F0502020204030204"/>
              </a:rPr>
              <a:t>Founder</a:t>
            </a:r>
          </a:p>
        </p:txBody>
      </p:sp>
      <p:sp>
        <p:nvSpPr>
          <p:cNvPr id="13" name="Footer Placeholder 12">
            <a:extLst>
              <a:ext uri="{FF2B5EF4-FFF2-40B4-BE49-F238E27FC236}">
                <a16:creationId xmlns:a16="http://schemas.microsoft.com/office/drawing/2014/main" id="{8E340CCD-68DD-47BC-8F61-63CD8078E045}"/>
              </a:ext>
            </a:extLst>
          </p:cNvPr>
          <p:cNvSpPr>
            <a:spLocks noGrp="1"/>
          </p:cNvSpPr>
          <p:nvPr>
            <p:ph type="ftr" sz="quarter" idx="11"/>
          </p:nvPr>
        </p:nvSpPr>
        <p:spPr/>
        <p:txBody>
          <a:bodyPr/>
          <a:lstStyle/>
          <a:p>
            <a:pPr defTabSz="685800">
              <a:defRPr/>
            </a:pPr>
            <a:r>
              <a:rPr lang="en-US">
                <a:solidFill>
                  <a:prstClr val="black">
                    <a:tint val="75000"/>
                  </a:prstClr>
                </a:solidFill>
                <a:latin typeface="Calibri" panose="020F0502020204030204"/>
              </a:rPr>
              <a:t>Copyright of HCP Wellnet, LLC</a:t>
            </a:r>
          </a:p>
        </p:txBody>
      </p:sp>
    </p:spTree>
    <p:extLst>
      <p:ext uri="{BB962C8B-B14F-4D97-AF65-F5344CB8AC3E}">
        <p14:creationId xmlns:p14="http://schemas.microsoft.com/office/powerpoint/2010/main" val="409902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ean K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096" y="475758"/>
            <a:ext cx="1619250" cy="132397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1057096" y="1968403"/>
            <a:ext cx="5754521" cy="1752600"/>
          </a:xfrm>
        </p:spPr>
        <p:txBody>
          <a:bodyPr/>
          <a:lstStyle/>
          <a:p>
            <a:r>
              <a:rPr lang="en-US" dirty="0"/>
              <a:t>3</a:t>
            </a:r>
          </a:p>
        </p:txBody>
      </p:sp>
      <p:sp>
        <p:nvSpPr>
          <p:cNvPr id="6" name="Rectangle 5"/>
          <p:cNvSpPr/>
          <p:nvPr/>
        </p:nvSpPr>
        <p:spPr>
          <a:xfrm>
            <a:off x="2676346" y="729147"/>
            <a:ext cx="5109294" cy="769441"/>
          </a:xfrm>
          <a:prstGeom prst="rect">
            <a:avLst/>
          </a:prstGeom>
        </p:spPr>
        <p:txBody>
          <a:bodyPr wrap="square">
            <a:spAutoFit/>
          </a:bodyPr>
          <a:lstStyle/>
          <a:p>
            <a:pPr marR="45720" lvl="0" algn="ctr">
              <a:spcBef>
                <a:spcPct val="20000"/>
              </a:spcBef>
              <a:buClr>
                <a:srgbClr val="0BD0D9"/>
              </a:buClr>
              <a:buSzPct val="95000"/>
            </a:pPr>
            <a:r>
              <a:rPr lang="en-US" sz="4400" i="1" dirty="0">
                <a:solidFill>
                  <a:srgbClr val="0F6FC6">
                    <a:lumMod val="50000"/>
                  </a:srgbClr>
                </a:solidFill>
              </a:rPr>
              <a:t>Ingredient Benefits</a:t>
            </a:r>
          </a:p>
        </p:txBody>
      </p:sp>
      <p:sp>
        <p:nvSpPr>
          <p:cNvPr id="7" name="TextBox 6"/>
          <p:cNvSpPr txBox="1"/>
          <p:nvPr/>
        </p:nvSpPr>
        <p:spPr>
          <a:xfrm>
            <a:off x="772733" y="1799733"/>
            <a:ext cx="8229600" cy="5909310"/>
          </a:xfrm>
          <a:prstGeom prst="rect">
            <a:avLst/>
          </a:prstGeom>
          <a:noFill/>
        </p:spPr>
        <p:txBody>
          <a:bodyPr wrap="square" rtlCol="0">
            <a:spAutoFit/>
          </a:bodyPr>
          <a:lstStyle/>
          <a:p>
            <a:r>
              <a:rPr lang="en-US" dirty="0">
                <a:solidFill>
                  <a:schemeClr val="bg2">
                    <a:lumMod val="75000"/>
                  </a:schemeClr>
                </a:solidFill>
              </a:rPr>
              <a:t>ALL NATURAL </a:t>
            </a:r>
          </a:p>
          <a:p>
            <a:pPr marL="742950" lvl="1" indent="-285750">
              <a:buFont typeface="Arial" panose="020B0604020202020204" pitchFamily="34" charset="0"/>
              <a:buChar char="•"/>
            </a:pPr>
            <a:r>
              <a:rPr lang="en-US" dirty="0">
                <a:solidFill>
                  <a:schemeClr val="bg2">
                    <a:lumMod val="75000"/>
                  </a:schemeClr>
                </a:solidFill>
              </a:rPr>
              <a:t>No chemicals, alcohol, preservatives, fluoride, artificial anything</a:t>
            </a:r>
          </a:p>
          <a:p>
            <a:pPr marL="742950" lvl="1" indent="-285750">
              <a:buFont typeface="Arial" panose="020B0604020202020204" pitchFamily="34" charset="0"/>
              <a:buChar char="•"/>
            </a:pPr>
            <a:r>
              <a:rPr lang="en-US" dirty="0">
                <a:solidFill>
                  <a:schemeClr val="bg2">
                    <a:lumMod val="75000"/>
                  </a:schemeClr>
                </a:solidFill>
              </a:rPr>
              <a:t>Won’t stain or sting</a:t>
            </a:r>
          </a:p>
          <a:p>
            <a:pPr marL="742950" lvl="1" indent="-285750">
              <a:buFont typeface="Arial" panose="020B0604020202020204" pitchFamily="34" charset="0"/>
              <a:buChar char="•"/>
            </a:pPr>
            <a:r>
              <a:rPr lang="en-US" dirty="0">
                <a:solidFill>
                  <a:schemeClr val="bg2">
                    <a:lumMod val="75000"/>
                  </a:schemeClr>
                </a:solidFill>
              </a:rPr>
              <a:t>Cleans without abrasives</a:t>
            </a:r>
          </a:p>
          <a:p>
            <a:r>
              <a:rPr lang="en-US" dirty="0">
                <a:solidFill>
                  <a:schemeClr val="bg2">
                    <a:lumMod val="75000"/>
                  </a:schemeClr>
                </a:solidFill>
              </a:rPr>
              <a:t>INGREDIENTS KILL BACTERIA/FIGHTS INFECTION</a:t>
            </a:r>
          </a:p>
          <a:p>
            <a:pPr marL="742950" lvl="1" indent="-285750">
              <a:buFont typeface="Arial" panose="020B0604020202020204" pitchFamily="34" charset="0"/>
              <a:buChar char="•"/>
            </a:pPr>
            <a:r>
              <a:rPr lang="en-US" dirty="0">
                <a:solidFill>
                  <a:schemeClr val="bg2">
                    <a:lumMod val="75000"/>
                  </a:schemeClr>
                </a:solidFill>
              </a:rPr>
              <a:t>Proprietary blend of Essential Oils and Herbs</a:t>
            </a:r>
          </a:p>
          <a:p>
            <a:pPr marL="742950" lvl="1" indent="-285750">
              <a:buFont typeface="Arial" panose="020B0604020202020204" pitchFamily="34" charset="0"/>
              <a:buChar char="•"/>
            </a:pPr>
            <a:r>
              <a:rPr lang="en-US" dirty="0">
                <a:solidFill>
                  <a:schemeClr val="bg2">
                    <a:lumMod val="75000"/>
                  </a:schemeClr>
                </a:solidFill>
              </a:rPr>
              <a:t>Tea Tree Oil, Clove Oil, Peppermint Oil, Rosemary Oil, Coconut Oil </a:t>
            </a:r>
          </a:p>
          <a:p>
            <a:pPr marL="742950" lvl="1" indent="-285750">
              <a:buFont typeface="Arial" panose="020B0604020202020204" pitchFamily="34" charset="0"/>
              <a:buChar char="•"/>
            </a:pPr>
            <a:r>
              <a:rPr lang="en-US" dirty="0">
                <a:solidFill>
                  <a:schemeClr val="bg2">
                    <a:lumMod val="75000"/>
                  </a:schemeClr>
                </a:solidFill>
              </a:rPr>
              <a:t>Apple Cider Vinegar</a:t>
            </a:r>
          </a:p>
          <a:p>
            <a:pPr marL="0" lvl="1"/>
            <a:r>
              <a:rPr lang="en-US" dirty="0">
                <a:solidFill>
                  <a:schemeClr val="bg2">
                    <a:lumMod val="75000"/>
                  </a:schemeClr>
                </a:solidFill>
              </a:rPr>
              <a:t>WHITENS TEETH</a:t>
            </a:r>
          </a:p>
          <a:p>
            <a:pPr marL="742950" lvl="2" indent="-285750">
              <a:buFont typeface="Arial" panose="020B0604020202020204" pitchFamily="34" charset="0"/>
              <a:buChar char="•"/>
            </a:pPr>
            <a:r>
              <a:rPr lang="en-US" dirty="0">
                <a:solidFill>
                  <a:schemeClr val="bg2">
                    <a:lumMod val="75000"/>
                  </a:schemeClr>
                </a:solidFill>
              </a:rPr>
              <a:t>Coconut Oil, Sodium Bicarbonate, Peppermint Oil, Apple Cider Vinegar</a:t>
            </a:r>
          </a:p>
          <a:p>
            <a:pPr marL="0" lvl="2"/>
            <a:r>
              <a:rPr lang="en-US" dirty="0">
                <a:solidFill>
                  <a:schemeClr val="bg2">
                    <a:lumMod val="75000"/>
                  </a:schemeClr>
                </a:solidFill>
              </a:rPr>
              <a:t>SUPPORTS HEALING</a:t>
            </a:r>
          </a:p>
          <a:p>
            <a:pPr marL="742950" lvl="3" indent="-285750">
              <a:buFont typeface="Arial" panose="020B0604020202020204" pitchFamily="34" charset="0"/>
              <a:buChar char="•"/>
            </a:pPr>
            <a:r>
              <a:rPr lang="en-US" dirty="0">
                <a:solidFill>
                  <a:schemeClr val="bg2">
                    <a:lumMod val="75000"/>
                  </a:schemeClr>
                </a:solidFill>
              </a:rPr>
              <a:t>Green Tea Extract, Aloe Vera Leaf Extract, Olive Leaf Extract</a:t>
            </a:r>
          </a:p>
          <a:p>
            <a:pPr marL="0" lvl="2"/>
            <a:r>
              <a:rPr lang="en-US" dirty="0">
                <a:solidFill>
                  <a:schemeClr val="bg2">
                    <a:lumMod val="75000"/>
                  </a:schemeClr>
                </a:solidFill>
              </a:rPr>
              <a:t>PREVENTS CAVITIES</a:t>
            </a:r>
          </a:p>
          <a:p>
            <a:pPr marL="742950" lvl="3" indent="-285750">
              <a:buFont typeface="Arial" panose="020B0604020202020204" pitchFamily="34" charset="0"/>
              <a:buChar char="•"/>
            </a:pPr>
            <a:r>
              <a:rPr lang="en-US" dirty="0">
                <a:solidFill>
                  <a:schemeClr val="bg2">
                    <a:lumMod val="75000"/>
                  </a:schemeClr>
                </a:solidFill>
              </a:rPr>
              <a:t>Vitamin B12, </a:t>
            </a:r>
            <a:r>
              <a:rPr lang="en-US" dirty="0" err="1">
                <a:solidFill>
                  <a:schemeClr val="bg2">
                    <a:lumMod val="75000"/>
                  </a:schemeClr>
                </a:solidFill>
              </a:rPr>
              <a:t>Zylitol</a:t>
            </a:r>
            <a:r>
              <a:rPr lang="en-US" dirty="0">
                <a:solidFill>
                  <a:schemeClr val="bg2">
                    <a:lumMod val="75000"/>
                  </a:schemeClr>
                </a:solidFill>
              </a:rPr>
              <a:t>, Trace Minerals</a:t>
            </a:r>
          </a:p>
          <a:p>
            <a:pPr marL="0" lvl="2"/>
            <a:r>
              <a:rPr lang="en-US" dirty="0">
                <a:solidFill>
                  <a:schemeClr val="bg2">
                    <a:lumMod val="75000"/>
                  </a:schemeClr>
                </a:solidFill>
              </a:rPr>
              <a:t>TASTES GOOD</a:t>
            </a:r>
          </a:p>
          <a:p>
            <a:pPr marL="742950" lvl="3" indent="-285750">
              <a:buFont typeface="Arial" panose="020B0604020202020204" pitchFamily="34" charset="0"/>
              <a:buChar char="•"/>
            </a:pPr>
            <a:r>
              <a:rPr lang="en-US" dirty="0">
                <a:solidFill>
                  <a:schemeClr val="bg2">
                    <a:lumMod val="75000"/>
                  </a:schemeClr>
                </a:solidFill>
              </a:rPr>
              <a:t>Freshens mouth without stinging</a:t>
            </a:r>
          </a:p>
          <a:p>
            <a:pPr marL="0" lvl="2"/>
            <a:r>
              <a:rPr lang="en-US" dirty="0">
                <a:solidFill>
                  <a:schemeClr val="bg2">
                    <a:lumMod val="75000"/>
                  </a:schemeClr>
                </a:solidFill>
              </a:rPr>
              <a:t>LONG LASTING FRESH MOUTH</a:t>
            </a:r>
          </a:p>
          <a:p>
            <a:pPr marL="742950" lvl="3" indent="-285750">
              <a:buFont typeface="Arial" panose="020B0604020202020204" pitchFamily="34" charset="0"/>
              <a:buChar char="•"/>
            </a:pPr>
            <a:r>
              <a:rPr lang="en-US" dirty="0">
                <a:solidFill>
                  <a:schemeClr val="bg2">
                    <a:lumMod val="75000"/>
                  </a:schemeClr>
                </a:solidFill>
              </a:rPr>
              <a:t>Oils lightly coat teeth between brushings</a:t>
            </a:r>
          </a:p>
          <a:p>
            <a:pPr marL="0" lvl="2"/>
            <a:endParaRPr lang="en-US" dirty="0">
              <a:solidFill>
                <a:schemeClr val="bg2">
                  <a:lumMod val="75000"/>
                </a:schemeClr>
              </a:solidFill>
            </a:endParaRPr>
          </a:p>
          <a:p>
            <a:pPr marL="0" lvl="2"/>
            <a:endParaRPr lang="en-US" dirty="0">
              <a:solidFill>
                <a:schemeClr val="bg2">
                  <a:lumMod val="75000"/>
                </a:schemeClr>
              </a:solidFill>
            </a:endParaRPr>
          </a:p>
          <a:p>
            <a:pPr marL="285750" indent="-285750">
              <a:buFont typeface="Arial" panose="020B0604020202020204" pitchFamily="34" charset="0"/>
              <a:buChar char="•"/>
            </a:pPr>
            <a:endParaRPr lang="en-US" dirty="0">
              <a:solidFill>
                <a:schemeClr val="bg2">
                  <a:lumMod val="75000"/>
                </a:schemeClr>
              </a:solidFill>
            </a:endParaRPr>
          </a:p>
        </p:txBody>
      </p:sp>
    </p:spTree>
    <p:extLst>
      <p:ext uri="{BB962C8B-B14F-4D97-AF65-F5344CB8AC3E}">
        <p14:creationId xmlns:p14="http://schemas.microsoft.com/office/powerpoint/2010/main" val="413792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51D87-B4B0-45E3-A3FA-22D254D9B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956" y="750420"/>
            <a:ext cx="4503002" cy="3646487"/>
          </a:xfrm>
          <a:prstGeom prst="rect">
            <a:avLst/>
          </a:prstGeom>
        </p:spPr>
      </p:pic>
      <p:pic>
        <p:nvPicPr>
          <p:cNvPr id="1026" name="Picture 2" descr="Clean K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96" y="475758"/>
            <a:ext cx="1619250" cy="1323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759" y="2149019"/>
            <a:ext cx="5036500" cy="4708981"/>
          </a:xfrm>
          <a:prstGeom prst="rect">
            <a:avLst/>
          </a:prstGeom>
        </p:spPr>
        <p:txBody>
          <a:bodyPr wrap="square">
            <a:spAutoFit/>
          </a:bodyPr>
          <a:lstStyle/>
          <a:p>
            <a:pPr marR="45720" lvl="0" algn="ctr">
              <a:spcBef>
                <a:spcPct val="20000"/>
              </a:spcBef>
              <a:buClr>
                <a:srgbClr val="0BD0D9"/>
              </a:buClr>
              <a:buSzPct val="95000"/>
            </a:pPr>
            <a:r>
              <a:rPr lang="en-US" sz="4400" i="1" dirty="0">
                <a:solidFill>
                  <a:srgbClr val="0F6FC6">
                    <a:lumMod val="50000"/>
                  </a:srgbClr>
                </a:solidFill>
              </a:rPr>
              <a:t>Autoship </a:t>
            </a:r>
          </a:p>
          <a:p>
            <a:pPr marR="45720" lvl="0" algn="ctr">
              <a:spcBef>
                <a:spcPct val="20000"/>
              </a:spcBef>
              <a:buClr>
                <a:srgbClr val="0BD0D9"/>
              </a:buClr>
              <a:buSzPct val="95000"/>
            </a:pPr>
            <a:r>
              <a:rPr lang="en-US" sz="4400" i="1" dirty="0">
                <a:solidFill>
                  <a:srgbClr val="0F6FC6">
                    <a:lumMod val="50000"/>
                  </a:srgbClr>
                </a:solidFill>
              </a:rPr>
              <a:t>3 month kits saves you time and money! </a:t>
            </a:r>
          </a:p>
          <a:p>
            <a:pPr marR="45720" lvl="0" algn="ctr">
              <a:spcBef>
                <a:spcPct val="20000"/>
              </a:spcBef>
              <a:buClr>
                <a:srgbClr val="0BD0D9"/>
              </a:buClr>
              <a:buSzPct val="95000"/>
            </a:pPr>
            <a:r>
              <a:rPr lang="en-US" sz="3600" i="1" dirty="0">
                <a:solidFill>
                  <a:srgbClr val="0F6FC6">
                    <a:lumMod val="50000"/>
                  </a:srgbClr>
                </a:solidFill>
              </a:rPr>
              <a:t>Set it and Forget it…FREE Shipping…Easy to stop…No Inventory</a:t>
            </a:r>
          </a:p>
        </p:txBody>
      </p:sp>
      <p:sp>
        <p:nvSpPr>
          <p:cNvPr id="5" name="TextBox 4">
            <a:extLst>
              <a:ext uri="{FF2B5EF4-FFF2-40B4-BE49-F238E27FC236}">
                <a16:creationId xmlns:a16="http://schemas.microsoft.com/office/drawing/2014/main" id="{FF4B3B37-D835-0FB4-CEE5-A9785DF0E5CB}"/>
              </a:ext>
            </a:extLst>
          </p:cNvPr>
          <p:cNvSpPr txBox="1"/>
          <p:nvPr/>
        </p:nvSpPr>
        <p:spPr>
          <a:xfrm>
            <a:off x="4477658" y="3910267"/>
            <a:ext cx="4666342" cy="3046988"/>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nstantia"/>
                <a:ea typeface="+mn-ea"/>
                <a:cs typeface="+mn-cs"/>
              </a:rPr>
              <a:t>50 patients on 3 month autoship gives you min $120,000 revenue per year with no added Chair time</a:t>
            </a:r>
          </a:p>
        </p:txBody>
      </p:sp>
    </p:spTree>
    <p:extLst>
      <p:ext uri="{BB962C8B-B14F-4D97-AF65-F5344CB8AC3E}">
        <p14:creationId xmlns:p14="http://schemas.microsoft.com/office/powerpoint/2010/main" val="116010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 Started with</a:t>
            </a:r>
            <a:br>
              <a:rPr lang="en-US" dirty="0"/>
            </a:br>
            <a:r>
              <a:rPr lang="en-US" dirty="0"/>
              <a:t>5 Complete Clean Kiss 3 month Kits</a:t>
            </a:r>
          </a:p>
        </p:txBody>
      </p:sp>
      <p:sp>
        <p:nvSpPr>
          <p:cNvPr id="3" name="Content Placeholder 2"/>
          <p:cNvSpPr>
            <a:spLocks noGrp="1"/>
          </p:cNvSpPr>
          <p:nvPr>
            <p:ph idx="1"/>
          </p:nvPr>
        </p:nvSpPr>
        <p:spPr>
          <a:xfrm>
            <a:off x="457200" y="2011742"/>
            <a:ext cx="8229600" cy="2292169"/>
          </a:xfrm>
        </p:spPr>
        <p:txBody>
          <a:bodyPr>
            <a:normAutofit fontScale="92500" lnSpcReduction="10000"/>
          </a:bodyPr>
          <a:lstStyle/>
          <a:p>
            <a:pPr marL="0" indent="0">
              <a:buNone/>
            </a:pPr>
            <a:r>
              <a:rPr lang="en-US" dirty="0"/>
              <a:t>Includes:</a:t>
            </a:r>
          </a:p>
          <a:p>
            <a:r>
              <a:rPr lang="en-US" dirty="0"/>
              <a:t>15 32 OZ Swish Mouthwash</a:t>
            </a:r>
          </a:p>
          <a:p>
            <a:r>
              <a:rPr lang="en-US" dirty="0"/>
              <a:t>10 4 OZ Scrub Toothpaste  </a:t>
            </a:r>
          </a:p>
          <a:p>
            <a:r>
              <a:rPr lang="en-US" dirty="0"/>
              <a:t>5 90 Day Oral Probiotics  </a:t>
            </a:r>
          </a:p>
          <a:p>
            <a:r>
              <a:rPr lang="en-US" dirty="0"/>
              <a:t>15 Perio Therapy </a:t>
            </a:r>
            <a:r>
              <a:rPr lang="en-US" dirty="0" err="1"/>
              <a:t>Nutriceutical</a:t>
            </a:r>
            <a:endParaRPr lang="en-US" dirty="0"/>
          </a:p>
          <a:p>
            <a:r>
              <a:rPr lang="en-US" dirty="0"/>
              <a:t>15 Osteo+ Bone Support </a:t>
            </a:r>
            <a:r>
              <a:rPr lang="en-US" dirty="0" err="1"/>
              <a:t>Nutriceutical</a:t>
            </a:r>
            <a:endParaRPr lang="en-US" dirty="0"/>
          </a:p>
          <a:p>
            <a:r>
              <a:rPr lang="en-US" dirty="0"/>
              <a:t>Website Affiliate Link Button                                                                                                                 </a:t>
            </a:r>
          </a:p>
        </p:txBody>
      </p:sp>
      <p:sp>
        <p:nvSpPr>
          <p:cNvPr id="5" name="Title 1">
            <a:extLst>
              <a:ext uri="{FF2B5EF4-FFF2-40B4-BE49-F238E27FC236}">
                <a16:creationId xmlns:a16="http://schemas.microsoft.com/office/drawing/2014/main" id="{167D16AB-AF5C-3E0E-5816-2CB099B20197}"/>
              </a:ext>
            </a:extLst>
          </p:cNvPr>
          <p:cNvSpPr txBox="1">
            <a:spLocks/>
          </p:cNvSpPr>
          <p:nvPr/>
        </p:nvSpPr>
        <p:spPr>
          <a:xfrm>
            <a:off x="248786" y="4303910"/>
            <a:ext cx="8706528" cy="2554090"/>
          </a:xfrm>
          <a:prstGeom prst="rect">
            <a:avLst/>
          </a:prstGeom>
        </p:spPr>
        <p:txBody>
          <a:bodyPr vert="horz" lIns="0" rIns="0" bIns="0" anchor="b">
            <a:normAutofit fontScale="45000" lnSpcReduction="20000"/>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8500" dirty="0"/>
              <a:t>$1,249.75 Retail</a:t>
            </a:r>
          </a:p>
          <a:p>
            <a:r>
              <a:rPr lang="en-US" sz="8500" dirty="0"/>
              <a:t>$   999.75 Distributor Pricing</a:t>
            </a:r>
          </a:p>
          <a:p>
            <a:r>
              <a:rPr lang="en-US" sz="8500" dirty="0"/>
              <a:t>$   250.00 Revenue per Complete Kit</a:t>
            </a:r>
          </a:p>
          <a:p>
            <a:endParaRPr lang="en-US" sz="8500" dirty="0"/>
          </a:p>
          <a:p>
            <a:br>
              <a:rPr lang="en-US" dirty="0"/>
            </a:br>
            <a:endParaRPr lang="en-US" dirty="0"/>
          </a:p>
        </p:txBody>
      </p:sp>
      <p:sp>
        <p:nvSpPr>
          <p:cNvPr id="6" name="Rectangle 1">
            <a:extLst>
              <a:ext uri="{FF2B5EF4-FFF2-40B4-BE49-F238E27FC236}">
                <a16:creationId xmlns:a16="http://schemas.microsoft.com/office/drawing/2014/main" id="{BC00CB91-6891-82CF-ADEE-D26D9CF7F59C}"/>
              </a:ext>
            </a:extLst>
          </p:cNvPr>
          <p:cNvSpPr>
            <a:spLocks noChangeArrowheads="1"/>
          </p:cNvSpPr>
          <p:nvPr/>
        </p:nvSpPr>
        <p:spPr bwMode="auto">
          <a:xfrm>
            <a:off x="0" y="-18466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46456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F568-D988-011E-DFD6-E8EF0929D350}"/>
              </a:ext>
            </a:extLst>
          </p:cNvPr>
          <p:cNvSpPr>
            <a:spLocks noGrp="1"/>
          </p:cNvSpPr>
          <p:nvPr>
            <p:ph type="title"/>
          </p:nvPr>
        </p:nvSpPr>
        <p:spPr>
          <a:xfrm>
            <a:off x="609600" y="4889394"/>
            <a:ext cx="8229600" cy="1143000"/>
          </a:xfrm>
        </p:spPr>
        <p:txBody>
          <a:bodyPr>
            <a:normAutofit fontScale="90000"/>
          </a:bodyPr>
          <a:lstStyle/>
          <a:p>
            <a:r>
              <a:rPr lang="en-US" dirty="0"/>
              <a:t>We’re not worried….Our System is THAT Good</a:t>
            </a:r>
          </a:p>
        </p:txBody>
      </p:sp>
      <p:pic>
        <p:nvPicPr>
          <p:cNvPr id="5" name="Content Placeholder 4">
            <a:extLst>
              <a:ext uri="{FF2B5EF4-FFF2-40B4-BE49-F238E27FC236}">
                <a16:creationId xmlns:a16="http://schemas.microsoft.com/office/drawing/2014/main" id="{D2BA19AE-BBD6-C2B6-18F6-902FA2D59D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2833" y="2061356"/>
            <a:ext cx="2969353" cy="2949557"/>
          </a:xfrm>
        </p:spPr>
      </p:pic>
      <p:sp>
        <p:nvSpPr>
          <p:cNvPr id="6" name="Title 1">
            <a:extLst>
              <a:ext uri="{FF2B5EF4-FFF2-40B4-BE49-F238E27FC236}">
                <a16:creationId xmlns:a16="http://schemas.microsoft.com/office/drawing/2014/main" id="{3DCD7436-B6D4-CBB2-7A40-312C1C79E630}"/>
              </a:ext>
            </a:extLst>
          </p:cNvPr>
          <p:cNvSpPr txBox="1">
            <a:spLocks/>
          </p:cNvSpPr>
          <p:nvPr/>
        </p:nvSpPr>
        <p:spPr>
          <a:xfrm>
            <a:off x="609600" y="856488"/>
            <a:ext cx="8229600" cy="1143000"/>
          </a:xfrm>
          <a:prstGeom prst="rect">
            <a:avLst/>
          </a:prstGeom>
        </p:spPr>
        <p:txBody>
          <a:bodyPr vert="horz" lIns="0" rIns="0" bIns="0" anchor="b">
            <a:normAutofit fontScale="97500" lnSpcReduction="10000"/>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a:t>PLUS…. We’re putting our money where your patient’s mouth is!</a:t>
            </a:r>
            <a:endParaRPr lang="en-US" dirty="0"/>
          </a:p>
        </p:txBody>
      </p:sp>
    </p:spTree>
    <p:extLst>
      <p:ext uri="{BB962C8B-B14F-4D97-AF65-F5344CB8AC3E}">
        <p14:creationId xmlns:p14="http://schemas.microsoft.com/office/powerpoint/2010/main" val="365204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56990" cy="6858001"/>
          </a:xfrm>
          <a:prstGeom prst="rect">
            <a:avLst/>
          </a:prstGeom>
        </p:spPr>
      </p:pic>
      <p:sp>
        <p:nvSpPr>
          <p:cNvPr id="2" name="TextBox 1">
            <a:extLst>
              <a:ext uri="{FF2B5EF4-FFF2-40B4-BE49-F238E27FC236}">
                <a16:creationId xmlns:a16="http://schemas.microsoft.com/office/drawing/2014/main" id="{FF3AE04D-2241-4CCB-88D5-900E9743E863}"/>
              </a:ext>
            </a:extLst>
          </p:cNvPr>
          <p:cNvSpPr txBox="1"/>
          <p:nvPr/>
        </p:nvSpPr>
        <p:spPr>
          <a:xfrm flipH="1">
            <a:off x="2004059" y="5094514"/>
            <a:ext cx="5135882" cy="1446550"/>
          </a:xfrm>
          <a:prstGeom prst="rect">
            <a:avLst/>
          </a:prstGeom>
          <a:noFill/>
        </p:spPr>
        <p:txBody>
          <a:bodyPr wrap="square" rtlCol="0">
            <a:spAutoFit/>
          </a:bodyPr>
          <a:lstStyle/>
          <a:p>
            <a:pPr algn="ctr"/>
            <a:r>
              <a:rPr lang="en-US" sz="4400" dirty="0">
                <a:solidFill>
                  <a:schemeClr val="bg1"/>
                </a:solidFill>
              </a:rPr>
              <a:t>Your Secrets to a Clean Kiss</a:t>
            </a:r>
          </a:p>
        </p:txBody>
      </p:sp>
    </p:spTree>
    <p:extLst>
      <p:ext uri="{BB962C8B-B14F-4D97-AF65-F5344CB8AC3E}">
        <p14:creationId xmlns:p14="http://schemas.microsoft.com/office/powerpoint/2010/main" val="417057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46966F-8675-6CA3-772A-4285918875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784" y="0"/>
            <a:ext cx="6858000" cy="6858000"/>
          </a:xfrm>
          <a:solidFill>
            <a:schemeClr val="tx1"/>
          </a:solidFill>
        </p:spPr>
      </p:pic>
    </p:spTree>
    <p:extLst>
      <p:ext uri="{BB962C8B-B14F-4D97-AF65-F5344CB8AC3E}">
        <p14:creationId xmlns:p14="http://schemas.microsoft.com/office/powerpoint/2010/main" val="238036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774873" cy="6858000"/>
          </a:xfrm>
          <a:prstGeom prst="rect">
            <a:avLst/>
          </a:prstGeom>
        </p:spPr>
      </p:pic>
      <p:sp>
        <p:nvSpPr>
          <p:cNvPr id="2" name="TextBox 1">
            <a:extLst>
              <a:ext uri="{FF2B5EF4-FFF2-40B4-BE49-F238E27FC236}">
                <a16:creationId xmlns:a16="http://schemas.microsoft.com/office/drawing/2014/main" id="{210F4125-3CC8-43BE-A344-8FC432F5EA85}"/>
              </a:ext>
            </a:extLst>
          </p:cNvPr>
          <p:cNvSpPr txBox="1"/>
          <p:nvPr/>
        </p:nvSpPr>
        <p:spPr>
          <a:xfrm flipH="1">
            <a:off x="6531428" y="2828835"/>
            <a:ext cx="2510971" cy="1754326"/>
          </a:xfrm>
          <a:prstGeom prst="rect">
            <a:avLst/>
          </a:prstGeom>
          <a:noFill/>
        </p:spPr>
        <p:txBody>
          <a:bodyPr wrap="square" rtlCol="0">
            <a:spAutoFit/>
          </a:bodyPr>
          <a:lstStyle/>
          <a:p>
            <a:r>
              <a:rPr lang="en-US" b="1" dirty="0">
                <a:solidFill>
                  <a:schemeClr val="bg1"/>
                </a:solidFill>
              </a:rPr>
              <a:t>Bacteria in your mouth travels to your body and causes inflammation that can double serious health risks</a:t>
            </a:r>
          </a:p>
        </p:txBody>
      </p:sp>
    </p:spTree>
    <p:extLst>
      <p:ext uri="{BB962C8B-B14F-4D97-AF65-F5344CB8AC3E}">
        <p14:creationId xmlns:p14="http://schemas.microsoft.com/office/powerpoint/2010/main" val="65684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Grp="1" noChangeAspect="1" noChangeArrowheads="1"/>
          </p:cNvPicPr>
          <p:nvPr/>
        </p:nvPicPr>
        <p:blipFill>
          <a:blip r:embed="rId3" cstate="print"/>
          <a:srcRect/>
          <a:stretch>
            <a:fillRect/>
          </a:stretch>
        </p:blipFill>
        <p:spPr bwMode="auto">
          <a:xfrm>
            <a:off x="0" y="-67633"/>
            <a:ext cx="9143999" cy="6925633"/>
          </a:xfrm>
          <a:prstGeom prst="rect">
            <a:avLst/>
          </a:prstGeom>
          <a:noFill/>
          <a:ln w="9525">
            <a:noFill/>
            <a:miter lim="800000"/>
            <a:headEnd/>
            <a:tailEnd/>
          </a:ln>
        </p:spPr>
      </p:pic>
    </p:spTree>
    <p:extLst>
      <p:ext uri="{BB962C8B-B14F-4D97-AF65-F5344CB8AC3E}">
        <p14:creationId xmlns:p14="http://schemas.microsoft.com/office/powerpoint/2010/main" val="198790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Clean Kiss System</a:t>
            </a:r>
          </a:p>
        </p:txBody>
      </p:sp>
      <p:sp>
        <p:nvSpPr>
          <p:cNvPr id="3" name="Subtitle 2"/>
          <p:cNvSpPr>
            <a:spLocks noGrp="1"/>
          </p:cNvSpPr>
          <p:nvPr>
            <p:ph type="subTitle" idx="1"/>
          </p:nvPr>
        </p:nvSpPr>
        <p:spPr>
          <a:xfrm>
            <a:off x="413197" y="3200400"/>
            <a:ext cx="7854696" cy="2433883"/>
          </a:xfrm>
        </p:spPr>
        <p:txBody>
          <a:bodyPr>
            <a:normAutofit/>
          </a:bodyPr>
          <a:lstStyle/>
          <a:p>
            <a:pPr algn="ctr"/>
            <a:r>
              <a:rPr lang="en-US" i="1" dirty="0">
                <a:solidFill>
                  <a:schemeClr val="accent1">
                    <a:lumMod val="50000"/>
                  </a:schemeClr>
                </a:solidFill>
              </a:rPr>
              <a:t>Swish</a:t>
            </a:r>
          </a:p>
          <a:p>
            <a:pPr algn="ctr"/>
            <a:r>
              <a:rPr lang="en-US" i="1" dirty="0">
                <a:solidFill>
                  <a:schemeClr val="accent1">
                    <a:lumMod val="50000"/>
                  </a:schemeClr>
                </a:solidFill>
              </a:rPr>
              <a:t>Squirt</a:t>
            </a:r>
          </a:p>
          <a:p>
            <a:pPr algn="ctr"/>
            <a:r>
              <a:rPr lang="en-US" i="1" dirty="0">
                <a:solidFill>
                  <a:schemeClr val="accent1">
                    <a:lumMod val="50000"/>
                  </a:schemeClr>
                </a:solidFill>
              </a:rPr>
              <a:t>Scrub</a:t>
            </a:r>
          </a:p>
          <a:p>
            <a:pPr algn="ctr"/>
            <a:r>
              <a:rPr lang="en-US" i="1" dirty="0">
                <a:solidFill>
                  <a:schemeClr val="accent1">
                    <a:lumMod val="50000"/>
                  </a:schemeClr>
                </a:solidFill>
              </a:rPr>
              <a:t>Support</a:t>
            </a:r>
          </a:p>
          <a:p>
            <a:pPr algn="ctr"/>
            <a:r>
              <a:rPr lang="en-US" dirty="0">
                <a:solidFill>
                  <a:schemeClr val="accent1">
                    <a:lumMod val="50000"/>
                  </a:schemeClr>
                </a:solidFill>
              </a:rPr>
              <a:t>Your way to a clean kiss….naturally</a:t>
            </a:r>
          </a:p>
        </p:txBody>
      </p:sp>
      <p:pic>
        <p:nvPicPr>
          <p:cNvPr id="1026" name="Picture 2" descr="Clean K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096" y="475758"/>
            <a:ext cx="2368684" cy="193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2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57096" y="1968403"/>
            <a:ext cx="5754521" cy="1752600"/>
          </a:xfrm>
        </p:spPr>
        <p:txBody>
          <a:bodyPr/>
          <a:lstStyle/>
          <a:p>
            <a:r>
              <a:rPr lang="en-US" dirty="0"/>
              <a:t>3</a:t>
            </a:r>
          </a:p>
        </p:txBody>
      </p:sp>
      <p:sp>
        <p:nvSpPr>
          <p:cNvPr id="6" name="Rectangle 5"/>
          <p:cNvSpPr/>
          <p:nvPr/>
        </p:nvSpPr>
        <p:spPr>
          <a:xfrm>
            <a:off x="3416520" y="532667"/>
            <a:ext cx="2288819" cy="769441"/>
          </a:xfrm>
          <a:prstGeom prst="rect">
            <a:avLst/>
          </a:prstGeom>
        </p:spPr>
        <p:txBody>
          <a:bodyPr wrap="square">
            <a:spAutoFit/>
          </a:bodyPr>
          <a:lstStyle/>
          <a:p>
            <a:pPr marR="45720" lvl="0" algn="ctr">
              <a:spcBef>
                <a:spcPct val="20000"/>
              </a:spcBef>
              <a:buClr>
                <a:srgbClr val="0BD0D9"/>
              </a:buClr>
              <a:buSzPct val="95000"/>
            </a:pPr>
            <a:r>
              <a:rPr lang="en-US" sz="4400" i="1" dirty="0">
                <a:solidFill>
                  <a:srgbClr val="0F6FC6">
                    <a:lumMod val="50000"/>
                  </a:srgbClr>
                </a:solidFill>
              </a:rPr>
              <a:t>Swish</a:t>
            </a:r>
          </a:p>
        </p:txBody>
      </p:sp>
      <p:sp>
        <p:nvSpPr>
          <p:cNvPr id="7" name="TextBox 6"/>
          <p:cNvSpPr txBox="1"/>
          <p:nvPr/>
        </p:nvSpPr>
        <p:spPr>
          <a:xfrm>
            <a:off x="3100345" y="2135259"/>
            <a:ext cx="5754521" cy="2585323"/>
          </a:xfrm>
          <a:prstGeom prst="rect">
            <a:avLst/>
          </a:prstGeom>
          <a:noFill/>
        </p:spPr>
        <p:txBody>
          <a:bodyPr wrap="square" rtlCol="0">
            <a:spAutoFit/>
          </a:bodyPr>
          <a:lstStyle/>
          <a:p>
            <a:r>
              <a:rPr lang="en-US" dirty="0">
                <a:solidFill>
                  <a:schemeClr val="bg2">
                    <a:lumMod val="75000"/>
                  </a:schemeClr>
                </a:solidFill>
              </a:rPr>
              <a:t>GARGLE FULL STRENGTH</a:t>
            </a:r>
          </a:p>
          <a:p>
            <a:pPr marL="742950" lvl="1" indent="-285750">
              <a:buFont typeface="Arial" panose="020B0604020202020204" pitchFamily="34" charset="0"/>
              <a:buChar char="•"/>
            </a:pPr>
            <a:r>
              <a:rPr lang="en-US" dirty="0">
                <a:solidFill>
                  <a:schemeClr val="bg2">
                    <a:lumMod val="75000"/>
                  </a:schemeClr>
                </a:solidFill>
              </a:rPr>
              <a:t>Reaches bacteria in the </a:t>
            </a:r>
            <a:r>
              <a:rPr lang="en-US" i="1" dirty="0">
                <a:solidFill>
                  <a:schemeClr val="bg2">
                    <a:lumMod val="75000"/>
                  </a:schemeClr>
                </a:solidFill>
              </a:rPr>
              <a:t>back </a:t>
            </a:r>
            <a:r>
              <a:rPr lang="en-US" dirty="0">
                <a:solidFill>
                  <a:schemeClr val="bg2">
                    <a:lumMod val="75000"/>
                  </a:schemeClr>
                </a:solidFill>
              </a:rPr>
              <a:t>of the mouth</a:t>
            </a:r>
          </a:p>
          <a:p>
            <a:pPr marL="742950" lvl="1" indent="-285750">
              <a:buFont typeface="Arial" panose="020B0604020202020204" pitchFamily="34" charset="0"/>
              <a:buChar char="•"/>
            </a:pPr>
            <a:r>
              <a:rPr lang="en-US" dirty="0">
                <a:solidFill>
                  <a:schemeClr val="bg2">
                    <a:lumMod val="75000"/>
                  </a:schemeClr>
                </a:solidFill>
              </a:rPr>
              <a:t>Use a tongue scraper for extra effectiveness</a:t>
            </a:r>
          </a:p>
          <a:p>
            <a:pPr marL="742950" lvl="1" indent="-285750">
              <a:buFont typeface="Arial" panose="020B0604020202020204" pitchFamily="34" charset="0"/>
              <a:buChar char="•"/>
            </a:pPr>
            <a:r>
              <a:rPr lang="en-US" dirty="0">
                <a:solidFill>
                  <a:schemeClr val="bg2">
                    <a:lumMod val="75000"/>
                  </a:schemeClr>
                </a:solidFill>
              </a:rPr>
              <a:t>ADD to Oral Irrigator to get </a:t>
            </a:r>
            <a:r>
              <a:rPr lang="en-US" i="1" dirty="0">
                <a:solidFill>
                  <a:schemeClr val="bg2">
                    <a:lumMod val="75000"/>
                  </a:schemeClr>
                </a:solidFill>
              </a:rPr>
              <a:t>under gums</a:t>
            </a:r>
          </a:p>
          <a:p>
            <a:pPr marL="742950" lvl="1" indent="-285750">
              <a:buFont typeface="Arial" panose="020B0604020202020204" pitchFamily="34" charset="0"/>
              <a:buChar char="•"/>
            </a:pPr>
            <a:r>
              <a:rPr lang="en-US" i="1" dirty="0">
                <a:solidFill>
                  <a:schemeClr val="bg2">
                    <a:lumMod val="75000"/>
                  </a:schemeClr>
                </a:solidFill>
              </a:rPr>
              <a:t>Swish before brushing to best kill bacteria</a:t>
            </a:r>
          </a:p>
          <a:p>
            <a:endParaRPr lang="en-US" dirty="0">
              <a:solidFill>
                <a:schemeClr val="bg2">
                  <a:lumMod val="75000"/>
                </a:schemeClr>
              </a:solidFill>
            </a:endParaRPr>
          </a:p>
          <a:p>
            <a:pPr marL="0" lvl="2"/>
            <a:endParaRPr lang="en-US" dirty="0">
              <a:solidFill>
                <a:schemeClr val="bg2">
                  <a:lumMod val="75000"/>
                </a:schemeClr>
              </a:solidFill>
            </a:endParaRPr>
          </a:p>
          <a:p>
            <a:pPr marL="0" lvl="2"/>
            <a:endParaRPr lang="en-US" dirty="0">
              <a:solidFill>
                <a:schemeClr val="bg2">
                  <a:lumMod val="75000"/>
                </a:schemeClr>
              </a:solidFill>
            </a:endParaRPr>
          </a:p>
          <a:p>
            <a:pPr marL="285750" indent="-285750">
              <a:buFont typeface="Arial" panose="020B0604020202020204" pitchFamily="34" charset="0"/>
              <a:buChar char="•"/>
            </a:pPr>
            <a:endParaRPr lang="en-US" dirty="0">
              <a:solidFill>
                <a:schemeClr val="bg2">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947" y="505036"/>
            <a:ext cx="6858000" cy="6858000"/>
          </a:xfrm>
          <a:prstGeom prst="rect">
            <a:avLst/>
          </a:prstGeom>
        </p:spPr>
      </p:pic>
      <p:pic>
        <p:nvPicPr>
          <p:cNvPr id="3" name="Picture 2"/>
          <p:cNvPicPr>
            <a:picLocks noChangeAspect="1"/>
          </p:cNvPicPr>
          <p:nvPr/>
        </p:nvPicPr>
        <p:blipFill>
          <a:blip r:embed="rId3"/>
          <a:stretch>
            <a:fillRect/>
          </a:stretch>
        </p:blipFill>
        <p:spPr>
          <a:xfrm>
            <a:off x="2907663" y="4097471"/>
            <a:ext cx="6139884" cy="1944337"/>
          </a:xfrm>
          <a:prstGeom prst="rect">
            <a:avLst/>
          </a:prstGeom>
        </p:spPr>
      </p:pic>
    </p:spTree>
    <p:extLst>
      <p:ext uri="{BB962C8B-B14F-4D97-AF65-F5344CB8AC3E}">
        <p14:creationId xmlns:p14="http://schemas.microsoft.com/office/powerpoint/2010/main" val="200737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57096" y="1968403"/>
            <a:ext cx="5754521" cy="1752600"/>
          </a:xfrm>
        </p:spPr>
        <p:txBody>
          <a:bodyPr/>
          <a:lstStyle/>
          <a:p>
            <a:r>
              <a:rPr lang="en-US" dirty="0"/>
              <a:t>3</a:t>
            </a:r>
          </a:p>
        </p:txBody>
      </p:sp>
      <p:sp>
        <p:nvSpPr>
          <p:cNvPr id="6" name="Rectangle 5"/>
          <p:cNvSpPr/>
          <p:nvPr/>
        </p:nvSpPr>
        <p:spPr>
          <a:xfrm>
            <a:off x="3416520" y="532667"/>
            <a:ext cx="2288819" cy="769441"/>
          </a:xfrm>
          <a:prstGeom prst="rect">
            <a:avLst/>
          </a:prstGeom>
        </p:spPr>
        <p:txBody>
          <a:bodyPr wrap="square">
            <a:spAutoFit/>
          </a:bodyPr>
          <a:lstStyle/>
          <a:p>
            <a:pPr marR="45720" lvl="0" algn="ctr">
              <a:spcBef>
                <a:spcPct val="20000"/>
              </a:spcBef>
              <a:buClr>
                <a:srgbClr val="0BD0D9"/>
              </a:buClr>
              <a:buSzPct val="95000"/>
            </a:pPr>
            <a:r>
              <a:rPr lang="en-US" sz="4400" i="1" dirty="0">
                <a:solidFill>
                  <a:srgbClr val="0F6FC6">
                    <a:lumMod val="50000"/>
                  </a:srgbClr>
                </a:solidFill>
              </a:rPr>
              <a:t>Swish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947" y="505036"/>
            <a:ext cx="6858000" cy="68580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21097921"/>
              </p:ext>
            </p:extLst>
          </p:nvPr>
        </p:nvGraphicFramePr>
        <p:xfrm>
          <a:off x="2905024" y="814289"/>
          <a:ext cx="6006747" cy="5813428"/>
        </p:xfrm>
        <a:graphic>
          <a:graphicData uri="http://schemas.openxmlformats.org/drawingml/2006/table">
            <a:tbl>
              <a:tblPr firstRow="1" bandRow="1">
                <a:tableStyleId>{5C22544A-7EE6-4342-B048-85BDC9FD1C3A}</a:tableStyleId>
              </a:tblPr>
              <a:tblGrid>
                <a:gridCol w="1177532">
                  <a:extLst>
                    <a:ext uri="{9D8B030D-6E8A-4147-A177-3AD203B41FA5}">
                      <a16:colId xmlns:a16="http://schemas.microsoft.com/office/drawing/2014/main" val="20000"/>
                    </a:ext>
                  </a:extLst>
                </a:gridCol>
                <a:gridCol w="997444">
                  <a:extLst>
                    <a:ext uri="{9D8B030D-6E8A-4147-A177-3AD203B41FA5}">
                      <a16:colId xmlns:a16="http://schemas.microsoft.com/office/drawing/2014/main" val="20001"/>
                    </a:ext>
                  </a:extLst>
                </a:gridCol>
                <a:gridCol w="764930">
                  <a:extLst>
                    <a:ext uri="{9D8B030D-6E8A-4147-A177-3AD203B41FA5}">
                      <a16:colId xmlns:a16="http://schemas.microsoft.com/office/drawing/2014/main" val="20002"/>
                    </a:ext>
                  </a:extLst>
                </a:gridCol>
                <a:gridCol w="852762">
                  <a:extLst>
                    <a:ext uri="{9D8B030D-6E8A-4147-A177-3AD203B41FA5}">
                      <a16:colId xmlns:a16="http://schemas.microsoft.com/office/drawing/2014/main" val="20003"/>
                    </a:ext>
                  </a:extLst>
                </a:gridCol>
                <a:gridCol w="923824">
                  <a:extLst>
                    <a:ext uri="{9D8B030D-6E8A-4147-A177-3AD203B41FA5}">
                      <a16:colId xmlns:a16="http://schemas.microsoft.com/office/drawing/2014/main" val="20004"/>
                    </a:ext>
                  </a:extLst>
                </a:gridCol>
                <a:gridCol w="1290255">
                  <a:extLst>
                    <a:ext uri="{9D8B030D-6E8A-4147-A177-3AD203B41FA5}">
                      <a16:colId xmlns:a16="http://schemas.microsoft.com/office/drawing/2014/main" val="20005"/>
                    </a:ext>
                  </a:extLst>
                </a:gridCol>
              </a:tblGrid>
              <a:tr h="646593">
                <a:tc>
                  <a:txBody>
                    <a:bodyPr/>
                    <a:lstStyle/>
                    <a:p>
                      <a:endParaRPr lang="en-US" sz="1400" dirty="0"/>
                    </a:p>
                  </a:txBody>
                  <a:tcPr/>
                </a:tc>
                <a:tc>
                  <a:txBody>
                    <a:bodyPr/>
                    <a:lstStyle/>
                    <a:p>
                      <a:r>
                        <a:rPr lang="en-US" sz="1400" dirty="0"/>
                        <a:t>Kills/</a:t>
                      </a:r>
                    </a:p>
                    <a:p>
                      <a:r>
                        <a:rPr lang="en-US" sz="1400" dirty="0"/>
                        <a:t>removes</a:t>
                      </a:r>
                      <a:r>
                        <a:rPr lang="en-US" sz="1400" baseline="0" dirty="0"/>
                        <a:t> bad bacteria</a:t>
                      </a:r>
                      <a:endParaRPr lang="en-US" sz="1400" dirty="0"/>
                    </a:p>
                  </a:txBody>
                  <a:tcPr/>
                </a:tc>
                <a:tc>
                  <a:txBody>
                    <a:bodyPr/>
                    <a:lstStyle/>
                    <a:p>
                      <a:r>
                        <a:rPr lang="en-US" sz="1400" dirty="0"/>
                        <a:t>Soothes/ heals</a:t>
                      </a:r>
                      <a:r>
                        <a:rPr lang="en-US" sz="1400" baseline="0" dirty="0"/>
                        <a:t> gums</a:t>
                      </a:r>
                      <a:endParaRPr lang="en-US" sz="1400" dirty="0"/>
                    </a:p>
                  </a:txBody>
                  <a:tcPr/>
                </a:tc>
                <a:tc>
                  <a:txBody>
                    <a:bodyPr/>
                    <a:lstStyle/>
                    <a:p>
                      <a:pPr marL="0" algn="l" rtl="0" eaLnBrk="1" latinLnBrk="0" hangingPunct="1"/>
                      <a:r>
                        <a:rPr kumimoji="0" lang="en-US" sz="1400" b="1" kern="1200" dirty="0">
                          <a:solidFill>
                            <a:schemeClr val="lt1"/>
                          </a:solidFill>
                          <a:latin typeface="+mn-lt"/>
                          <a:ea typeface="+mn-ea"/>
                          <a:cs typeface="+mn-cs"/>
                        </a:rPr>
                        <a:t>Prevent Decay</a:t>
                      </a:r>
                    </a:p>
                  </a:txBody>
                  <a:tcPr/>
                </a:tc>
                <a:tc>
                  <a:txBody>
                    <a:bodyPr/>
                    <a:lstStyle/>
                    <a:p>
                      <a:pPr marL="0" algn="l" rtl="0" eaLnBrk="1" latinLnBrk="0" hangingPunct="1"/>
                      <a:r>
                        <a:rPr kumimoji="0" lang="en-US" sz="1400" b="1" kern="1200" dirty="0">
                          <a:solidFill>
                            <a:schemeClr val="lt1"/>
                          </a:solidFill>
                          <a:latin typeface="+mn-lt"/>
                          <a:ea typeface="+mn-ea"/>
                          <a:cs typeface="+mn-cs"/>
                        </a:rPr>
                        <a:t>Whitens Teeth</a:t>
                      </a:r>
                    </a:p>
                  </a:txBody>
                  <a:tcPr/>
                </a:tc>
                <a:tc>
                  <a:txBody>
                    <a:bodyPr/>
                    <a:lstStyle/>
                    <a:p>
                      <a:pPr marL="0" algn="l" rtl="0" eaLnBrk="1" latinLnBrk="0" hangingPunct="1"/>
                      <a:r>
                        <a:rPr kumimoji="0" lang="en-US" sz="1400" b="1" kern="1200" dirty="0">
                          <a:solidFill>
                            <a:schemeClr val="lt1"/>
                          </a:solidFill>
                          <a:latin typeface="+mn-lt"/>
                          <a:ea typeface="+mn-ea"/>
                          <a:cs typeface="+mn-cs"/>
                        </a:rPr>
                        <a:t>Healthy</a:t>
                      </a:r>
                      <a:r>
                        <a:rPr kumimoji="0" lang="en-US" sz="1400" b="1" kern="1200" baseline="0" dirty="0">
                          <a:solidFill>
                            <a:schemeClr val="lt1"/>
                          </a:solidFill>
                          <a:latin typeface="+mn-lt"/>
                          <a:ea typeface="+mn-ea"/>
                          <a:cs typeface="+mn-cs"/>
                        </a:rPr>
                        <a:t> Side Effects</a:t>
                      </a:r>
                      <a:endParaRPr kumimoji="0" lang="en-US" sz="14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62757">
                <a:tc>
                  <a:txBody>
                    <a:bodyPr/>
                    <a:lstStyle/>
                    <a:p>
                      <a:r>
                        <a:rPr lang="en-US" sz="1400" dirty="0"/>
                        <a:t>Xylitol</a:t>
                      </a:r>
                    </a:p>
                  </a:txBody>
                  <a:tcPr/>
                </a:tc>
                <a:tc>
                  <a:txBody>
                    <a:bodyPr/>
                    <a:lstStyle/>
                    <a:p>
                      <a:pPr algn="ctr"/>
                      <a:endParaRPr lang="en-US" dirty="0"/>
                    </a:p>
                  </a:txBody>
                  <a:tcPr/>
                </a:tc>
                <a:tc>
                  <a:txBody>
                    <a:bodyPr/>
                    <a:lstStyle/>
                    <a:p>
                      <a:pPr algn="ctr"/>
                      <a:endParaRPr lang="en-US"/>
                    </a:p>
                  </a:txBody>
                  <a:tcPr/>
                </a:tc>
                <a:tc>
                  <a:txBody>
                    <a:bodyPr/>
                    <a:lstStyle/>
                    <a:p>
                      <a:pPr algn="ctr"/>
                      <a:r>
                        <a:rPr lang="en-US" dirty="0"/>
                        <a:t>X</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1"/>
                  </a:ext>
                </a:extLst>
              </a:tr>
              <a:tr h="646593">
                <a:tc>
                  <a:txBody>
                    <a:bodyPr/>
                    <a:lstStyle/>
                    <a:p>
                      <a:r>
                        <a:rPr lang="en-US" sz="1400" dirty="0"/>
                        <a:t>Organic Apple Cider</a:t>
                      </a:r>
                      <a:r>
                        <a:rPr lang="en-US" sz="1400" baseline="0" dirty="0"/>
                        <a:t> Vinegar</a:t>
                      </a:r>
                      <a:endParaRPr lang="en-US" sz="1400" dirty="0"/>
                    </a:p>
                  </a:txBody>
                  <a:tcPr/>
                </a:tc>
                <a:tc>
                  <a:txBody>
                    <a:bodyPr/>
                    <a:lstStyle/>
                    <a:p>
                      <a:pPr algn="ctr"/>
                      <a:r>
                        <a:rPr lang="en-US" dirty="0"/>
                        <a:t>X</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sz="1200" dirty="0"/>
                        <a:t>Heart</a:t>
                      </a:r>
                      <a:r>
                        <a:rPr lang="en-US" sz="1200" baseline="0" dirty="0"/>
                        <a:t> </a:t>
                      </a:r>
                    </a:p>
                    <a:p>
                      <a:pPr algn="ctr"/>
                      <a:r>
                        <a:rPr lang="en-US" sz="1200" baseline="0" dirty="0"/>
                        <a:t>Blood Pressure </a:t>
                      </a:r>
                    </a:p>
                    <a:p>
                      <a:pPr algn="ctr"/>
                      <a:r>
                        <a:rPr lang="en-US" sz="1200" baseline="0" dirty="0"/>
                        <a:t>A1c</a:t>
                      </a:r>
                      <a:endParaRPr lang="en-US" sz="1200" dirty="0"/>
                    </a:p>
                  </a:txBody>
                  <a:tcPr/>
                </a:tc>
                <a:extLst>
                  <a:ext uri="{0D108BD9-81ED-4DB2-BD59-A6C34878D82A}">
                    <a16:rowId xmlns:a16="http://schemas.microsoft.com/office/drawing/2014/main" val="10002"/>
                  </a:ext>
                </a:extLst>
              </a:tr>
              <a:tr h="646593">
                <a:tc>
                  <a:txBody>
                    <a:bodyPr/>
                    <a:lstStyle/>
                    <a:p>
                      <a:r>
                        <a:rPr lang="en-US" sz="1400" dirty="0"/>
                        <a:t>Organic Peppermint</a:t>
                      </a:r>
                      <a:r>
                        <a:rPr lang="en-US" sz="1400" baseline="0" dirty="0"/>
                        <a:t> Oil</a:t>
                      </a:r>
                      <a:endParaRPr lang="en-US" sz="1400"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462757">
                <a:tc>
                  <a:txBody>
                    <a:bodyPr/>
                    <a:lstStyle/>
                    <a:p>
                      <a:r>
                        <a:rPr lang="en-US" sz="1400" dirty="0"/>
                        <a:t>Olive Leaf Extract</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462757">
                <a:tc>
                  <a:txBody>
                    <a:bodyPr/>
                    <a:lstStyle/>
                    <a:p>
                      <a:r>
                        <a:rPr lang="en-US" sz="1400" dirty="0"/>
                        <a:t>Tea Tree Oil</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462757">
                <a:tc>
                  <a:txBody>
                    <a:bodyPr/>
                    <a:lstStyle/>
                    <a:p>
                      <a:r>
                        <a:rPr lang="en-US" sz="1400" dirty="0"/>
                        <a:t>Sage</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462757">
                <a:tc>
                  <a:txBody>
                    <a:bodyPr/>
                    <a:lstStyle/>
                    <a:p>
                      <a:r>
                        <a:rPr lang="en-US" sz="1400" dirty="0"/>
                        <a:t>Aloe Vera Gel</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462757">
                <a:tc>
                  <a:txBody>
                    <a:bodyPr/>
                    <a:lstStyle/>
                    <a:p>
                      <a:r>
                        <a:rPr lang="en-US" sz="1400" dirty="0"/>
                        <a:t>Citric Acid</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008"/>
                  </a:ext>
                </a:extLst>
              </a:tr>
              <a:tr h="462757">
                <a:tc>
                  <a:txBody>
                    <a:bodyPr/>
                    <a:lstStyle/>
                    <a:p>
                      <a:r>
                        <a:rPr lang="en-US" sz="1400" dirty="0"/>
                        <a:t>13 Essential oils/herbs</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93619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6474</TotalTime>
  <Words>1599</Words>
  <Application>Microsoft Office PowerPoint</Application>
  <PresentationFormat>On-screen Show (4:3)</PresentationFormat>
  <Paragraphs>219</Paragraphs>
  <Slides>23</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-apple-system</vt:lpstr>
      <vt:lpstr>Arial</vt:lpstr>
      <vt:lpstr>Baskerville Old Face</vt:lpstr>
      <vt:lpstr>Calibri</vt:lpstr>
      <vt:lpstr>Calibri Light</vt:lpstr>
      <vt:lpstr>Constantia</vt:lpstr>
      <vt:lpstr>Freestyle Script</vt:lpstr>
      <vt:lpstr>Open Sans</vt:lpstr>
      <vt:lpstr>Wingdings 2</vt:lpstr>
      <vt:lpstr>Flow</vt:lpstr>
      <vt:lpstr>1_Flow</vt:lpstr>
      <vt:lpstr>1_Office Theme</vt:lpstr>
      <vt:lpstr>PowerPoint Presentation</vt:lpstr>
      <vt:lpstr>PowerPoint Presentation</vt:lpstr>
      <vt:lpstr>PowerPoint Presentation</vt:lpstr>
      <vt:lpstr>PowerPoint Presentation</vt:lpstr>
      <vt:lpstr>PowerPoint Presentation</vt:lpstr>
      <vt:lpstr>PowerPoint Presentation</vt:lpstr>
      <vt:lpstr>Clean Kiss System</vt:lpstr>
      <vt:lpstr>PowerPoint Presentation</vt:lpstr>
      <vt:lpstr>PowerPoint Presentation</vt:lpstr>
      <vt:lpstr>PowerPoint Presentation</vt:lpstr>
      <vt:lpstr>PowerPoint Presentation</vt:lpstr>
      <vt:lpstr>PowerPoint Presentation</vt:lpstr>
      <vt:lpstr>Oral Probiotics</vt:lpstr>
      <vt:lpstr>Oral Probiotics</vt:lpstr>
      <vt:lpstr>Oral Probiotics</vt:lpstr>
      <vt:lpstr>PowerPoint Presentation</vt:lpstr>
      <vt:lpstr>Perio Therapy</vt:lpstr>
      <vt:lpstr>Bone Support </vt:lpstr>
      <vt:lpstr>Post Perio Therapy Support</vt:lpstr>
      <vt:lpstr>PowerPoint Presentation</vt:lpstr>
      <vt:lpstr>PowerPoint Presentation</vt:lpstr>
      <vt:lpstr>Get Started with 5 Complete Clean Kiss 3 month Kits</vt:lpstr>
      <vt:lpstr>We’re not worried….Our System is THAT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Kiss System</dc:title>
  <dc:creator>Leona Meditz</dc:creator>
  <cp:lastModifiedBy> </cp:lastModifiedBy>
  <cp:revision>102</cp:revision>
  <dcterms:created xsi:type="dcterms:W3CDTF">2016-03-08T18:37:06Z</dcterms:created>
  <dcterms:modified xsi:type="dcterms:W3CDTF">2023-02-28T01:29:39Z</dcterms:modified>
</cp:coreProperties>
</file>